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</p:sldIdLst>
  <p:sldSz cy="5143500" cx="9144000"/>
  <p:notesSz cx="6858000" cy="9144000"/>
  <p:embeddedFontLst>
    <p:embeddedFont>
      <p:font typeface="Ubuntu Mono"/>
      <p:regular r:id="rId112"/>
      <p:bold r:id="rId113"/>
      <p:italic r:id="rId114"/>
      <p:boldItalic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5" Type="http://schemas.openxmlformats.org/officeDocument/2006/relationships/font" Target="fonts/UbuntuMono-boldItalic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UbuntuMono-italic.fntdata"/><Relationship Id="rId18" Type="http://schemas.openxmlformats.org/officeDocument/2006/relationships/slide" Target="slides/slide14.xml"/><Relationship Id="rId113" Type="http://schemas.openxmlformats.org/officeDocument/2006/relationships/font" Target="fonts/UbuntuMono-bold.fntdata"/><Relationship Id="rId112" Type="http://schemas.openxmlformats.org/officeDocument/2006/relationships/font" Target="fonts/UbuntuMono-regular.fntdata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Shape 1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Shape 1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Shape 1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Shape 1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Shape 1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Shape 1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Shape 8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Shape 9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Shape 1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Shape 1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Shape 1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Shape 1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Shape 1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oo.gl/forms/N8QPND2OD2yZggop2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oracle.com/javase/8/docs/api/java/util/HashMap.html" TargetMode="External"/><Relationship Id="rId4" Type="http://schemas.openxmlformats.org/officeDocument/2006/relationships/hyperlink" Target="https://docs.oracle.com/javase/8/docs/api/java/util/TreeMap.html" TargetMode="External"/><Relationship Id="rId5" Type="http://schemas.openxmlformats.org/officeDocument/2006/relationships/image" Target="../media/image6.gif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://shoutkey.com/blueberry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shoutkey.com/it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://www.youtube.com/watch?v=5dGkblzqdmc" TargetMode="External"/><Relationship Id="rId4" Type="http://schemas.openxmlformats.org/officeDocument/2006/relationships/image" Target="../media/image19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ocs.oracle.com/javase/8/docs/api/java/io/File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oracle.com/javase/8/docs/api/java/util/ArrayList.html" TargetMode="External"/><Relationship Id="rId4" Type="http://schemas.openxmlformats.org/officeDocument/2006/relationships/hyperlink" Target="https://docs.oracle.com/javase/8/docs/api/java/util/LinkedList.html" TargetMode="External"/><Relationship Id="rId5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docs.oracle.com/javase/8/docs/api/java/util/function/package-summary.html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oracle.com/javase/8/docs/api/java/util/HashSet.html" TargetMode="External"/><Relationship Id="rId4" Type="http://schemas.openxmlformats.org/officeDocument/2006/relationships/hyperlink" Target="https://docs.oracle.com/javase/8/docs/api/java/util/TreeSet.html" TargetMode="External"/><Relationship Id="rId5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Relationship Id="rId5" Type="http://schemas.openxmlformats.org/officeDocument/2006/relationships/image" Target="../media/image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Relationship Id="rId5" Type="http://schemas.openxmlformats.org/officeDocument/2006/relationships/image" Target="../media/image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oracle.com/javase/8/docs/api/java/util/LinkedList.html" TargetMode="External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en.wikipedia.org/wiki/Adansonia#/media/File:Derby_boab,_Western_Australia.jpg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oracle.com/javase/8/docs/api/java/util/LinkedList.html" TargetMode="External"/><Relationship Id="rId4" Type="http://schemas.openxmlformats.org/officeDocument/2006/relationships/image" Target="../media/image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Announcements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350325" y="1114700"/>
            <a:ext cx="87936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Mid-semester Survey</a:t>
            </a:r>
            <a:r>
              <a:rPr lang="en" sz="2000"/>
              <a:t> is out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2 points EC for everyone if 90% of students fill it out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There’ll be a Project 2 Party this Sunday, 11-1PM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2nd floor Soda labs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few potentially helpful methods have been added to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gitlet.Utils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 get them, do `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git pull gitlet-skeleton` </a:t>
            </a:r>
            <a:r>
              <a:rPr lang="en" sz="2000"/>
              <a:t>in your group repo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Additional tests will be added to the skeleton later this week; you’ll be able to get those by re-pulling as well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lecture live Piazza Q&amp;A @513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TAs will answer your questions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350325" y="960475"/>
            <a:ext cx="5487600" cy="4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The Map ADT supports the following operations: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Create</a:t>
            </a:r>
            <a:r>
              <a:rPr lang="en" sz="2000"/>
              <a:t> an empty map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Add</a:t>
            </a:r>
            <a:r>
              <a:rPr lang="en" sz="2000"/>
              <a:t> a key with a value to the map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Check</a:t>
            </a:r>
            <a:r>
              <a:rPr lang="en" sz="2000"/>
              <a:t> if a key is in the map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Look up</a:t>
            </a:r>
            <a:r>
              <a:rPr lang="en" sz="2000"/>
              <a:t> the value of a given key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Update </a:t>
            </a:r>
            <a:r>
              <a:rPr lang="en" sz="2000"/>
              <a:t>the value of a given key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Useful implementations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HashMap</a:t>
            </a:r>
            <a:r>
              <a:rPr lang="en" sz="2000"/>
              <a:t>,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TreeMap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Maps are useful if we want to store key-value pairs. What aren’t they good for?</a:t>
            </a: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Map (aka dictionary)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300" y="1017275"/>
            <a:ext cx="39052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Iteration is also an Option!</a:t>
            </a:r>
          </a:p>
        </p:txBody>
      </p:sp>
      <p:sp>
        <p:nvSpPr>
          <p:cNvPr id="1277" name="Shape 1277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V get(K k) {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TreeNode node = root;              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(node != null) {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400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comp = 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 k.compareTo(node.item.key);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&lt; 0) {                            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 node = node.left;                        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&gt; 0) {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 node = node.right;            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{    /* The keys are equal */       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 return node.item.value;                 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}                                        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}                                        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null;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Runtime (</a:t>
            </a:r>
            <a:r>
              <a:rPr lang="en" sz="2000">
                <a:solidFill>
                  <a:srgbClr val="369BD7"/>
                </a:solidFill>
                <a:hlinkClick r:id="rId3"/>
              </a:rPr>
              <a:t>http://shoutkey.com/blueberry</a:t>
            </a:r>
            <a:r>
              <a:rPr lang="en">
                <a:solidFill>
                  <a:srgbClr val="1155CC"/>
                </a:solidFill>
              </a:rPr>
              <a:t>)</a:t>
            </a:r>
          </a:p>
        </p:txBody>
      </p:sp>
      <p:sp>
        <p:nvSpPr>
          <p:cNvPr id="1283" name="Shape 128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runtime to complete a search on a “bushy” BST in the worst case in terms of N, where N is the number of nodes in the tree?</a:t>
            </a: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Θ(log N)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Θ(N)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Θ(N log N)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Θ(N</a:t>
            </a:r>
            <a:r>
              <a:rPr baseline="30000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Θ(2</a:t>
            </a:r>
            <a:r>
              <a:rPr baseline="30000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grpSp>
        <p:nvGrpSpPr>
          <p:cNvPr id="1284" name="Shape 1284"/>
          <p:cNvGrpSpPr/>
          <p:nvPr/>
        </p:nvGrpSpPr>
        <p:grpSpPr>
          <a:xfrm>
            <a:off x="2075964" y="1665165"/>
            <a:ext cx="6093754" cy="3173544"/>
            <a:chOff x="4866600" y="3068225"/>
            <a:chExt cx="3449425" cy="1525742"/>
          </a:xfrm>
        </p:grpSpPr>
        <p:grpSp>
          <p:nvGrpSpPr>
            <p:cNvPr id="1285" name="Shape 1285"/>
            <p:cNvGrpSpPr/>
            <p:nvPr/>
          </p:nvGrpSpPr>
          <p:grpSpPr>
            <a:xfrm>
              <a:off x="4866600" y="3547125"/>
              <a:ext cx="1762689" cy="1040218"/>
              <a:chOff x="5860100" y="3678825"/>
              <a:chExt cx="1762689" cy="1040218"/>
            </a:xfrm>
          </p:grpSpPr>
          <p:sp>
            <p:nvSpPr>
              <p:cNvPr id="1286" name="Shape 1286"/>
              <p:cNvSpPr/>
              <p:nvPr/>
            </p:nvSpPr>
            <p:spPr>
              <a:xfrm>
                <a:off x="6582425" y="3678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Shape 1287"/>
              <p:cNvSpPr/>
              <p:nvPr/>
            </p:nvSpPr>
            <p:spPr>
              <a:xfrm>
                <a:off x="6125225" y="4059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Shape 1288"/>
              <p:cNvSpPr/>
              <p:nvPr/>
            </p:nvSpPr>
            <p:spPr>
              <a:xfrm>
                <a:off x="7039625" y="4059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Shape 1289"/>
              <p:cNvSpPr/>
              <p:nvPr/>
            </p:nvSpPr>
            <p:spPr>
              <a:xfrm>
                <a:off x="5860100" y="4448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Shape 1290"/>
              <p:cNvSpPr/>
              <p:nvPr/>
            </p:nvSpPr>
            <p:spPr>
              <a:xfrm>
                <a:off x="6338643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Shape 1291"/>
              <p:cNvSpPr/>
              <p:nvPr/>
            </p:nvSpPr>
            <p:spPr>
              <a:xfrm>
                <a:off x="6781925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Shape 1292"/>
              <p:cNvSpPr/>
              <p:nvPr/>
            </p:nvSpPr>
            <p:spPr>
              <a:xfrm>
                <a:off x="7288889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93" name="Shape 1293"/>
              <p:cNvCxnSpPr>
                <a:stCxn id="1287" idx="0"/>
                <a:endCxn id="1286" idx="2"/>
              </p:cNvCxnSpPr>
              <p:nvPr/>
            </p:nvCxnSpPr>
            <p:spPr>
              <a:xfrm flipH="1" rot="10800000">
                <a:off x="6292175" y="3943125"/>
                <a:ext cx="457200" cy="11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294" name="Shape 1294"/>
              <p:cNvCxnSpPr>
                <a:stCxn id="1288" idx="0"/>
                <a:endCxn id="1286" idx="2"/>
              </p:cNvCxnSpPr>
              <p:nvPr/>
            </p:nvCxnSpPr>
            <p:spPr>
              <a:xfrm rot="10800000">
                <a:off x="6749375" y="3943125"/>
                <a:ext cx="457200" cy="11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295" name="Shape 1295"/>
              <p:cNvCxnSpPr>
                <a:stCxn id="1289" idx="0"/>
                <a:endCxn id="1287" idx="2"/>
              </p:cNvCxnSpPr>
              <p:nvPr/>
            </p:nvCxnSpPr>
            <p:spPr>
              <a:xfrm flipH="1" rot="10800000">
                <a:off x="6027050" y="4324025"/>
                <a:ext cx="265200" cy="124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296" name="Shape 1296"/>
              <p:cNvCxnSpPr>
                <a:stCxn id="1287" idx="2"/>
                <a:endCxn id="1290" idx="0"/>
              </p:cNvCxnSpPr>
              <p:nvPr/>
            </p:nvCxnSpPr>
            <p:spPr>
              <a:xfrm>
                <a:off x="6292175" y="4324125"/>
                <a:ext cx="2136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297" name="Shape 1297"/>
              <p:cNvCxnSpPr>
                <a:stCxn id="1288" idx="2"/>
                <a:endCxn id="1291" idx="0"/>
              </p:cNvCxnSpPr>
              <p:nvPr/>
            </p:nvCxnSpPr>
            <p:spPr>
              <a:xfrm flipH="1">
                <a:off x="6948875" y="4324125"/>
                <a:ext cx="2577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298" name="Shape 1298"/>
              <p:cNvCxnSpPr>
                <a:stCxn id="1288" idx="2"/>
                <a:endCxn id="1292" idx="0"/>
              </p:cNvCxnSpPr>
              <p:nvPr/>
            </p:nvCxnSpPr>
            <p:spPr>
              <a:xfrm>
                <a:off x="7206575" y="4324125"/>
                <a:ext cx="2493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1299" name="Shape 1299"/>
            <p:cNvSpPr/>
            <p:nvPr/>
          </p:nvSpPr>
          <p:spPr>
            <a:xfrm>
              <a:off x="6548550" y="30682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300" name="Shape 1300"/>
            <p:cNvCxnSpPr>
              <a:stCxn id="1299" idx="2"/>
              <a:endCxn id="1286" idx="0"/>
            </p:cNvCxnSpPr>
            <p:nvPr/>
          </p:nvCxnSpPr>
          <p:spPr>
            <a:xfrm flipH="1">
              <a:off x="5755800" y="3332525"/>
              <a:ext cx="959700" cy="214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01" name="Shape 1301"/>
            <p:cNvCxnSpPr>
              <a:stCxn id="1299" idx="2"/>
              <a:endCxn id="1302" idx="0"/>
            </p:cNvCxnSpPr>
            <p:nvPr/>
          </p:nvCxnSpPr>
          <p:spPr>
            <a:xfrm>
              <a:off x="6715500" y="3332525"/>
              <a:ext cx="976500" cy="221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grpSp>
          <p:nvGrpSpPr>
            <p:cNvPr id="1303" name="Shape 1303"/>
            <p:cNvGrpSpPr/>
            <p:nvPr/>
          </p:nvGrpSpPr>
          <p:grpSpPr>
            <a:xfrm>
              <a:off x="6802600" y="3553749"/>
              <a:ext cx="1513425" cy="1040218"/>
              <a:chOff x="5860100" y="3678825"/>
              <a:chExt cx="1513425" cy="1040218"/>
            </a:xfrm>
          </p:grpSpPr>
          <p:sp>
            <p:nvSpPr>
              <p:cNvPr id="1302" name="Shape 1302"/>
              <p:cNvSpPr/>
              <p:nvPr/>
            </p:nvSpPr>
            <p:spPr>
              <a:xfrm>
                <a:off x="6582425" y="3678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Shape 1304"/>
              <p:cNvSpPr/>
              <p:nvPr/>
            </p:nvSpPr>
            <p:spPr>
              <a:xfrm>
                <a:off x="7039625" y="4059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5860100" y="4448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Shape 1306"/>
              <p:cNvSpPr/>
              <p:nvPr/>
            </p:nvSpPr>
            <p:spPr>
              <a:xfrm>
                <a:off x="6338643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Shape 1307"/>
              <p:cNvSpPr/>
              <p:nvPr/>
            </p:nvSpPr>
            <p:spPr>
              <a:xfrm>
                <a:off x="6781925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08" name="Shape 1308"/>
              <p:cNvCxnSpPr>
                <a:stCxn id="1309" idx="0"/>
                <a:endCxn id="1302" idx="2"/>
              </p:cNvCxnSpPr>
              <p:nvPr/>
            </p:nvCxnSpPr>
            <p:spPr>
              <a:xfrm flipH="1" rot="10800000">
                <a:off x="6292175" y="3943125"/>
                <a:ext cx="457200" cy="11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10" name="Shape 1310"/>
              <p:cNvCxnSpPr>
                <a:stCxn id="1304" idx="0"/>
                <a:endCxn id="1302" idx="2"/>
              </p:cNvCxnSpPr>
              <p:nvPr/>
            </p:nvCxnSpPr>
            <p:spPr>
              <a:xfrm rot="10800000">
                <a:off x="6749375" y="3943125"/>
                <a:ext cx="457200" cy="11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11" name="Shape 1311"/>
              <p:cNvCxnSpPr>
                <a:stCxn id="1305" idx="0"/>
                <a:endCxn id="1309" idx="2"/>
              </p:cNvCxnSpPr>
              <p:nvPr/>
            </p:nvCxnSpPr>
            <p:spPr>
              <a:xfrm flipH="1" rot="10800000">
                <a:off x="6027050" y="4324025"/>
                <a:ext cx="265200" cy="124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12" name="Shape 1312"/>
              <p:cNvCxnSpPr>
                <a:stCxn id="1309" idx="2"/>
                <a:endCxn id="1306" idx="0"/>
              </p:cNvCxnSpPr>
              <p:nvPr/>
            </p:nvCxnSpPr>
            <p:spPr>
              <a:xfrm>
                <a:off x="6292175" y="4324125"/>
                <a:ext cx="2136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13" name="Shape 1313"/>
              <p:cNvCxnSpPr>
                <a:stCxn id="1304" idx="2"/>
                <a:endCxn id="1307" idx="0"/>
              </p:cNvCxnSpPr>
              <p:nvPr/>
            </p:nvCxnSpPr>
            <p:spPr>
              <a:xfrm flipH="1">
                <a:off x="6948875" y="4324125"/>
                <a:ext cx="2577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sp>
            <p:nvSpPr>
              <p:cNvPr id="1309" name="Shape 1309"/>
              <p:cNvSpPr/>
              <p:nvPr/>
            </p:nvSpPr>
            <p:spPr>
              <a:xfrm>
                <a:off x="6125225" y="4059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4" name="Shape 1314"/>
          <p:cNvSpPr txBox="1"/>
          <p:nvPr/>
        </p:nvSpPr>
        <p:spPr>
          <a:xfrm>
            <a:off x="5947518" y="283722"/>
            <a:ext cx="2958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“bushiness” is an intuitive concept that we haven’t defined.</a:t>
            </a:r>
          </a:p>
        </p:txBody>
      </p:sp>
      <p:cxnSp>
        <p:nvCxnSpPr>
          <p:cNvPr id="1315" name="Shape 1315"/>
          <p:cNvCxnSpPr>
            <a:stCxn id="1314" idx="1"/>
          </p:cNvCxnSpPr>
          <p:nvPr/>
        </p:nvCxnSpPr>
        <p:spPr>
          <a:xfrm flipH="1">
            <a:off x="5704818" y="531372"/>
            <a:ext cx="242700" cy="5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Runtime</a:t>
            </a:r>
          </a:p>
        </p:txBody>
      </p:sp>
      <p:sp>
        <p:nvSpPr>
          <p:cNvPr id="1321" name="Shape 132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Θ(lg N)</a:t>
            </a: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 of a bushy (balanced) tree </a:t>
            </a: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~lg(N)</a:t>
            </a:r>
          </a:p>
        </p:txBody>
      </p:sp>
      <p:grpSp>
        <p:nvGrpSpPr>
          <p:cNvPr id="1322" name="Shape 1322"/>
          <p:cNvGrpSpPr/>
          <p:nvPr/>
        </p:nvGrpSpPr>
        <p:grpSpPr>
          <a:xfrm>
            <a:off x="2738539" y="969103"/>
            <a:ext cx="6093754" cy="3173544"/>
            <a:chOff x="4866600" y="3068225"/>
            <a:chExt cx="3449425" cy="1525742"/>
          </a:xfrm>
        </p:grpSpPr>
        <p:grpSp>
          <p:nvGrpSpPr>
            <p:cNvPr id="1323" name="Shape 1323"/>
            <p:cNvGrpSpPr/>
            <p:nvPr/>
          </p:nvGrpSpPr>
          <p:grpSpPr>
            <a:xfrm>
              <a:off x="4866600" y="3547125"/>
              <a:ext cx="1762689" cy="1040218"/>
              <a:chOff x="5860100" y="3678825"/>
              <a:chExt cx="1762689" cy="1040218"/>
            </a:xfrm>
          </p:grpSpPr>
          <p:sp>
            <p:nvSpPr>
              <p:cNvPr id="1324" name="Shape 1324"/>
              <p:cNvSpPr/>
              <p:nvPr/>
            </p:nvSpPr>
            <p:spPr>
              <a:xfrm>
                <a:off x="6582425" y="3678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Shape 1325"/>
              <p:cNvSpPr/>
              <p:nvPr/>
            </p:nvSpPr>
            <p:spPr>
              <a:xfrm>
                <a:off x="6125225" y="4059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Shape 1326"/>
              <p:cNvSpPr/>
              <p:nvPr/>
            </p:nvSpPr>
            <p:spPr>
              <a:xfrm>
                <a:off x="7039625" y="4059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Shape 1327"/>
              <p:cNvSpPr/>
              <p:nvPr/>
            </p:nvSpPr>
            <p:spPr>
              <a:xfrm>
                <a:off x="5860100" y="4448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Shape 1328"/>
              <p:cNvSpPr/>
              <p:nvPr/>
            </p:nvSpPr>
            <p:spPr>
              <a:xfrm>
                <a:off x="6338643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Shape 1329"/>
              <p:cNvSpPr/>
              <p:nvPr/>
            </p:nvSpPr>
            <p:spPr>
              <a:xfrm>
                <a:off x="6781925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Shape 1330"/>
              <p:cNvSpPr/>
              <p:nvPr/>
            </p:nvSpPr>
            <p:spPr>
              <a:xfrm>
                <a:off x="7288889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31" name="Shape 1331"/>
              <p:cNvCxnSpPr>
                <a:stCxn id="1325" idx="0"/>
                <a:endCxn id="1324" idx="2"/>
              </p:cNvCxnSpPr>
              <p:nvPr/>
            </p:nvCxnSpPr>
            <p:spPr>
              <a:xfrm flipH="1" rot="10800000">
                <a:off x="6292175" y="3943125"/>
                <a:ext cx="457200" cy="11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32" name="Shape 1332"/>
              <p:cNvCxnSpPr>
                <a:stCxn id="1326" idx="0"/>
                <a:endCxn id="1324" idx="2"/>
              </p:cNvCxnSpPr>
              <p:nvPr/>
            </p:nvCxnSpPr>
            <p:spPr>
              <a:xfrm rot="10800000">
                <a:off x="6749375" y="3943125"/>
                <a:ext cx="457200" cy="11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33" name="Shape 1333"/>
              <p:cNvCxnSpPr>
                <a:stCxn id="1327" idx="0"/>
                <a:endCxn id="1325" idx="2"/>
              </p:cNvCxnSpPr>
              <p:nvPr/>
            </p:nvCxnSpPr>
            <p:spPr>
              <a:xfrm flipH="1" rot="10800000">
                <a:off x="6027050" y="4324025"/>
                <a:ext cx="265200" cy="124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34" name="Shape 1334"/>
              <p:cNvCxnSpPr>
                <a:stCxn id="1325" idx="2"/>
                <a:endCxn id="1328" idx="0"/>
              </p:cNvCxnSpPr>
              <p:nvPr/>
            </p:nvCxnSpPr>
            <p:spPr>
              <a:xfrm>
                <a:off x="6292175" y="4324125"/>
                <a:ext cx="2136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35" name="Shape 1335"/>
              <p:cNvCxnSpPr>
                <a:stCxn id="1326" idx="2"/>
                <a:endCxn id="1329" idx="0"/>
              </p:cNvCxnSpPr>
              <p:nvPr/>
            </p:nvCxnSpPr>
            <p:spPr>
              <a:xfrm flipH="1">
                <a:off x="6948875" y="4324125"/>
                <a:ext cx="2577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36" name="Shape 1336"/>
              <p:cNvCxnSpPr>
                <a:stCxn id="1326" idx="2"/>
                <a:endCxn id="1330" idx="0"/>
              </p:cNvCxnSpPr>
              <p:nvPr/>
            </p:nvCxnSpPr>
            <p:spPr>
              <a:xfrm>
                <a:off x="7206575" y="4324125"/>
                <a:ext cx="2493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1337" name="Shape 1337"/>
            <p:cNvSpPr/>
            <p:nvPr/>
          </p:nvSpPr>
          <p:spPr>
            <a:xfrm>
              <a:off x="6548550" y="30682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338" name="Shape 1338"/>
            <p:cNvCxnSpPr>
              <a:stCxn id="1337" idx="2"/>
              <a:endCxn id="1324" idx="0"/>
            </p:cNvCxnSpPr>
            <p:nvPr/>
          </p:nvCxnSpPr>
          <p:spPr>
            <a:xfrm flipH="1">
              <a:off x="5755800" y="3332525"/>
              <a:ext cx="959700" cy="214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39" name="Shape 1339"/>
            <p:cNvCxnSpPr>
              <a:stCxn id="1337" idx="2"/>
              <a:endCxn id="1340" idx="0"/>
            </p:cNvCxnSpPr>
            <p:nvPr/>
          </p:nvCxnSpPr>
          <p:spPr>
            <a:xfrm>
              <a:off x="6715500" y="3332525"/>
              <a:ext cx="976500" cy="221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grpSp>
          <p:nvGrpSpPr>
            <p:cNvPr id="1341" name="Shape 1341"/>
            <p:cNvGrpSpPr/>
            <p:nvPr/>
          </p:nvGrpSpPr>
          <p:grpSpPr>
            <a:xfrm>
              <a:off x="6802600" y="3553749"/>
              <a:ext cx="1513425" cy="1040218"/>
              <a:chOff x="5860100" y="3678825"/>
              <a:chExt cx="1513425" cy="1040218"/>
            </a:xfrm>
          </p:grpSpPr>
          <p:sp>
            <p:nvSpPr>
              <p:cNvPr id="1340" name="Shape 1340"/>
              <p:cNvSpPr/>
              <p:nvPr/>
            </p:nvSpPr>
            <p:spPr>
              <a:xfrm>
                <a:off x="6582425" y="3678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Shape 1342"/>
              <p:cNvSpPr/>
              <p:nvPr/>
            </p:nvSpPr>
            <p:spPr>
              <a:xfrm>
                <a:off x="7039625" y="4059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Shape 1343"/>
              <p:cNvSpPr/>
              <p:nvPr/>
            </p:nvSpPr>
            <p:spPr>
              <a:xfrm>
                <a:off x="5860100" y="4448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Shape 1344"/>
              <p:cNvSpPr/>
              <p:nvPr/>
            </p:nvSpPr>
            <p:spPr>
              <a:xfrm>
                <a:off x="6338643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Shape 1345"/>
              <p:cNvSpPr/>
              <p:nvPr/>
            </p:nvSpPr>
            <p:spPr>
              <a:xfrm>
                <a:off x="6781925" y="4454743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46" name="Shape 1346"/>
              <p:cNvCxnSpPr>
                <a:stCxn id="1347" idx="0"/>
                <a:endCxn id="1340" idx="2"/>
              </p:cNvCxnSpPr>
              <p:nvPr/>
            </p:nvCxnSpPr>
            <p:spPr>
              <a:xfrm flipH="1" rot="10800000">
                <a:off x="6292175" y="3943125"/>
                <a:ext cx="457200" cy="11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48" name="Shape 1348"/>
              <p:cNvCxnSpPr>
                <a:stCxn id="1342" idx="0"/>
                <a:endCxn id="1340" idx="2"/>
              </p:cNvCxnSpPr>
              <p:nvPr/>
            </p:nvCxnSpPr>
            <p:spPr>
              <a:xfrm rot="10800000">
                <a:off x="6749375" y="3943125"/>
                <a:ext cx="457200" cy="11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49" name="Shape 1349"/>
              <p:cNvCxnSpPr>
                <a:stCxn id="1343" idx="0"/>
                <a:endCxn id="1347" idx="2"/>
              </p:cNvCxnSpPr>
              <p:nvPr/>
            </p:nvCxnSpPr>
            <p:spPr>
              <a:xfrm flipH="1" rot="10800000">
                <a:off x="6027050" y="4324025"/>
                <a:ext cx="265200" cy="124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50" name="Shape 1350"/>
              <p:cNvCxnSpPr>
                <a:stCxn id="1347" idx="2"/>
                <a:endCxn id="1344" idx="0"/>
              </p:cNvCxnSpPr>
              <p:nvPr/>
            </p:nvCxnSpPr>
            <p:spPr>
              <a:xfrm>
                <a:off x="6292175" y="4324125"/>
                <a:ext cx="2136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51" name="Shape 1351"/>
              <p:cNvCxnSpPr>
                <a:stCxn id="1342" idx="2"/>
                <a:endCxn id="1345" idx="0"/>
              </p:cNvCxnSpPr>
              <p:nvPr/>
            </p:nvCxnSpPr>
            <p:spPr>
              <a:xfrm flipH="1">
                <a:off x="6948875" y="4324125"/>
                <a:ext cx="2577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sp>
            <p:nvSpPr>
              <p:cNvPr id="1347" name="Shape 1347"/>
              <p:cNvSpPr/>
              <p:nvPr/>
            </p:nvSpPr>
            <p:spPr>
              <a:xfrm>
                <a:off x="6125225" y="4059825"/>
                <a:ext cx="333900" cy="2643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BST Height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320225" y="484313"/>
            <a:ext cx="8443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Height varies dramatically between “bushy” and “spindly” trees.</a:t>
            </a:r>
          </a:p>
        </p:txBody>
      </p:sp>
      <p:grpSp>
        <p:nvGrpSpPr>
          <p:cNvPr id="1358" name="Shape 1358"/>
          <p:cNvGrpSpPr/>
          <p:nvPr/>
        </p:nvGrpSpPr>
        <p:grpSpPr>
          <a:xfrm>
            <a:off x="671825" y="1690500"/>
            <a:ext cx="1762689" cy="1040218"/>
            <a:chOff x="5860100" y="3678825"/>
            <a:chExt cx="1762689" cy="1040218"/>
          </a:xfrm>
        </p:grpSpPr>
        <p:sp>
          <p:nvSpPr>
            <p:cNvPr id="1359" name="Shape 1359"/>
            <p:cNvSpPr/>
            <p:nvPr/>
          </p:nvSpPr>
          <p:spPr>
            <a:xfrm>
              <a:off x="6582425" y="3678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e</a:t>
              </a: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6125225" y="4059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b</a:t>
              </a: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7039625" y="4059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5860100" y="4448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a</a:t>
              </a: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6338643" y="4454743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d</a:t>
              </a: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6781925" y="4454743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f</a:t>
              </a: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7288889" y="4454743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j</a:t>
              </a:r>
            </a:p>
          </p:txBody>
        </p:sp>
        <p:cxnSp>
          <p:nvCxnSpPr>
            <p:cNvPr id="1366" name="Shape 1366"/>
            <p:cNvCxnSpPr>
              <a:stCxn id="1360" idx="0"/>
              <a:endCxn id="1359" idx="2"/>
            </p:cNvCxnSpPr>
            <p:nvPr/>
          </p:nvCxnSpPr>
          <p:spPr>
            <a:xfrm flipH="1" rot="10800000">
              <a:off x="6292175" y="3943125"/>
              <a:ext cx="457200" cy="116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67" name="Shape 1367"/>
            <p:cNvCxnSpPr>
              <a:stCxn id="1361" idx="0"/>
              <a:endCxn id="1359" idx="2"/>
            </p:cNvCxnSpPr>
            <p:nvPr/>
          </p:nvCxnSpPr>
          <p:spPr>
            <a:xfrm rot="10800000">
              <a:off x="6749375" y="3943125"/>
              <a:ext cx="457200" cy="116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68" name="Shape 1368"/>
            <p:cNvCxnSpPr>
              <a:stCxn id="1362" idx="0"/>
              <a:endCxn id="1360" idx="2"/>
            </p:cNvCxnSpPr>
            <p:nvPr/>
          </p:nvCxnSpPr>
          <p:spPr>
            <a:xfrm flipH="1" rot="10800000">
              <a:off x="6027050" y="4324025"/>
              <a:ext cx="265200" cy="124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69" name="Shape 1369"/>
            <p:cNvCxnSpPr>
              <a:stCxn id="1360" idx="2"/>
              <a:endCxn id="1363" idx="0"/>
            </p:cNvCxnSpPr>
            <p:nvPr/>
          </p:nvCxnSpPr>
          <p:spPr>
            <a:xfrm>
              <a:off x="6292175" y="4324125"/>
              <a:ext cx="213300" cy="13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70" name="Shape 1370"/>
            <p:cNvCxnSpPr>
              <a:stCxn id="1361" idx="2"/>
              <a:endCxn id="1364" idx="0"/>
            </p:cNvCxnSpPr>
            <p:nvPr/>
          </p:nvCxnSpPr>
          <p:spPr>
            <a:xfrm flipH="1">
              <a:off x="6948875" y="4324125"/>
              <a:ext cx="257700" cy="13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71" name="Shape 1371"/>
            <p:cNvCxnSpPr>
              <a:stCxn id="1361" idx="2"/>
              <a:endCxn id="1365" idx="0"/>
            </p:cNvCxnSpPr>
            <p:nvPr/>
          </p:nvCxnSpPr>
          <p:spPr>
            <a:xfrm>
              <a:off x="7206575" y="4324125"/>
              <a:ext cx="249300" cy="13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372" name="Shape 1372"/>
          <p:cNvSpPr/>
          <p:nvPr/>
        </p:nvSpPr>
        <p:spPr>
          <a:xfrm>
            <a:off x="3330150" y="1697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  <p:sp>
        <p:nvSpPr>
          <p:cNvPr id="1373" name="Shape 1373"/>
          <p:cNvSpPr/>
          <p:nvPr/>
        </p:nvSpPr>
        <p:spPr>
          <a:xfrm>
            <a:off x="2872950" y="2078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</a:t>
            </a:r>
          </a:p>
        </p:txBody>
      </p:sp>
      <p:sp>
        <p:nvSpPr>
          <p:cNvPr id="1374" name="Shape 1374"/>
          <p:cNvSpPr/>
          <p:nvPr/>
        </p:nvSpPr>
        <p:spPr>
          <a:xfrm>
            <a:off x="3787350" y="2078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375" name="Shape 1375"/>
          <p:cNvSpPr/>
          <p:nvPr/>
        </p:nvSpPr>
        <p:spPr>
          <a:xfrm>
            <a:off x="2607825" y="2467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m</a:t>
            </a:r>
          </a:p>
        </p:txBody>
      </p:sp>
      <p:sp>
        <p:nvSpPr>
          <p:cNvPr id="1376" name="Shape 1376"/>
          <p:cNvSpPr/>
          <p:nvPr/>
        </p:nvSpPr>
        <p:spPr>
          <a:xfrm>
            <a:off x="3086368" y="247304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  <p:sp>
        <p:nvSpPr>
          <p:cNvPr id="1377" name="Shape 1377"/>
          <p:cNvSpPr/>
          <p:nvPr/>
        </p:nvSpPr>
        <p:spPr>
          <a:xfrm>
            <a:off x="3529650" y="247304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sp>
        <p:nvSpPr>
          <p:cNvPr id="1378" name="Shape 1378"/>
          <p:cNvSpPr/>
          <p:nvPr/>
        </p:nvSpPr>
        <p:spPr>
          <a:xfrm>
            <a:off x="4036614" y="247304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1379" name="Shape 1379"/>
          <p:cNvCxnSpPr>
            <a:stCxn id="1373" idx="0"/>
            <a:endCxn id="1372" idx="2"/>
          </p:cNvCxnSpPr>
          <p:nvPr/>
        </p:nvCxnSpPr>
        <p:spPr>
          <a:xfrm flipH="1" rot="10800000">
            <a:off x="3039900" y="1961424"/>
            <a:ext cx="457200" cy="11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80" name="Shape 1380"/>
          <p:cNvCxnSpPr>
            <a:stCxn id="1374" idx="0"/>
            <a:endCxn id="1372" idx="2"/>
          </p:cNvCxnSpPr>
          <p:nvPr/>
        </p:nvCxnSpPr>
        <p:spPr>
          <a:xfrm rot="10800000">
            <a:off x="3497100" y="1961424"/>
            <a:ext cx="457200" cy="11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81" name="Shape 1381"/>
          <p:cNvCxnSpPr>
            <a:stCxn id="1375" idx="0"/>
            <a:endCxn id="1373" idx="2"/>
          </p:cNvCxnSpPr>
          <p:nvPr/>
        </p:nvCxnSpPr>
        <p:spPr>
          <a:xfrm flipH="1" rot="10800000">
            <a:off x="2774775" y="2342324"/>
            <a:ext cx="265200" cy="124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82" name="Shape 1382"/>
          <p:cNvCxnSpPr>
            <a:stCxn id="1373" idx="2"/>
            <a:endCxn id="1376" idx="0"/>
          </p:cNvCxnSpPr>
          <p:nvPr/>
        </p:nvCxnSpPr>
        <p:spPr>
          <a:xfrm>
            <a:off x="3039900" y="2342424"/>
            <a:ext cx="2133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83" name="Shape 1383"/>
          <p:cNvCxnSpPr>
            <a:stCxn id="1374" idx="2"/>
            <a:endCxn id="1377" idx="0"/>
          </p:cNvCxnSpPr>
          <p:nvPr/>
        </p:nvCxnSpPr>
        <p:spPr>
          <a:xfrm flipH="1">
            <a:off x="3696600" y="2342424"/>
            <a:ext cx="2577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84" name="Shape 1384"/>
          <p:cNvCxnSpPr>
            <a:stCxn id="1374" idx="2"/>
            <a:endCxn id="1378" idx="0"/>
          </p:cNvCxnSpPr>
          <p:nvPr/>
        </p:nvCxnSpPr>
        <p:spPr>
          <a:xfrm>
            <a:off x="3954300" y="2342424"/>
            <a:ext cx="2493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85" name="Shape 1385"/>
          <p:cNvSpPr/>
          <p:nvPr/>
        </p:nvSpPr>
        <p:spPr>
          <a:xfrm>
            <a:off x="2353775" y="1211600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  <p:cxnSp>
        <p:nvCxnSpPr>
          <p:cNvPr id="1386" name="Shape 1386"/>
          <p:cNvCxnSpPr>
            <a:stCxn id="1385" idx="2"/>
            <a:endCxn id="1359" idx="0"/>
          </p:cNvCxnSpPr>
          <p:nvPr/>
        </p:nvCxnSpPr>
        <p:spPr>
          <a:xfrm flipH="1">
            <a:off x="1561025" y="1475900"/>
            <a:ext cx="959700" cy="21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87" name="Shape 1387"/>
          <p:cNvCxnSpPr>
            <a:stCxn id="1385" idx="2"/>
            <a:endCxn id="1372" idx="0"/>
          </p:cNvCxnSpPr>
          <p:nvPr/>
        </p:nvCxnSpPr>
        <p:spPr>
          <a:xfrm>
            <a:off x="2520725" y="1475900"/>
            <a:ext cx="976500" cy="221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88" name="Shape 1388"/>
          <p:cNvSpPr/>
          <p:nvPr/>
        </p:nvSpPr>
        <p:spPr>
          <a:xfrm>
            <a:off x="7511450" y="176501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  <p:sp>
        <p:nvSpPr>
          <p:cNvPr id="1389" name="Shape 1389"/>
          <p:cNvSpPr/>
          <p:nvPr/>
        </p:nvSpPr>
        <p:spPr>
          <a:xfrm>
            <a:off x="7968650" y="214601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390" name="Shape 1390"/>
          <p:cNvSpPr/>
          <p:nvPr/>
        </p:nvSpPr>
        <p:spPr>
          <a:xfrm>
            <a:off x="8217914" y="2540929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1391" name="Shape 1391"/>
          <p:cNvCxnSpPr>
            <a:stCxn id="1389" idx="0"/>
            <a:endCxn id="1388" idx="2"/>
          </p:cNvCxnSpPr>
          <p:nvPr/>
        </p:nvCxnSpPr>
        <p:spPr>
          <a:xfrm rot="10800000">
            <a:off x="7678400" y="2029312"/>
            <a:ext cx="457200" cy="11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2" name="Shape 1392"/>
          <p:cNvCxnSpPr>
            <a:stCxn id="1389" idx="2"/>
            <a:endCxn id="1390" idx="0"/>
          </p:cNvCxnSpPr>
          <p:nvPr/>
        </p:nvCxnSpPr>
        <p:spPr>
          <a:xfrm>
            <a:off x="8135600" y="2410312"/>
            <a:ext cx="2493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3" name="Shape 1393"/>
          <p:cNvCxnSpPr>
            <a:stCxn id="1394" idx="2"/>
            <a:endCxn id="1388" idx="0"/>
          </p:cNvCxnSpPr>
          <p:nvPr/>
        </p:nvCxnSpPr>
        <p:spPr>
          <a:xfrm>
            <a:off x="6702025" y="1543788"/>
            <a:ext cx="976500" cy="221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94" name="Shape 1394"/>
          <p:cNvSpPr/>
          <p:nvPr/>
        </p:nvSpPr>
        <p:spPr>
          <a:xfrm>
            <a:off x="6535075" y="1279488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  <p:cxnSp>
        <p:nvCxnSpPr>
          <p:cNvPr id="1395" name="Shape 1395"/>
          <p:cNvCxnSpPr/>
          <p:nvPr/>
        </p:nvCxnSpPr>
        <p:spPr>
          <a:xfrm flipH="1">
            <a:off x="2908300" y="971563"/>
            <a:ext cx="1358400" cy="279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96" name="Shape 1396"/>
          <p:cNvCxnSpPr/>
          <p:nvPr/>
        </p:nvCxnSpPr>
        <p:spPr>
          <a:xfrm>
            <a:off x="5942550" y="1006288"/>
            <a:ext cx="355800" cy="189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7" name="Shape 1397"/>
          <p:cNvSpPr txBox="1"/>
          <p:nvPr/>
        </p:nvSpPr>
        <p:spPr>
          <a:xfrm>
            <a:off x="117725" y="1144538"/>
            <a:ext cx="1007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H=3</a:t>
            </a:r>
          </a:p>
        </p:txBody>
      </p:sp>
      <p:sp>
        <p:nvSpPr>
          <p:cNvPr id="1398" name="Shape 1398"/>
          <p:cNvSpPr txBox="1"/>
          <p:nvPr/>
        </p:nvSpPr>
        <p:spPr>
          <a:xfrm>
            <a:off x="8551825" y="1435413"/>
            <a:ext cx="1007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H=3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BST Height (</a:t>
            </a:r>
            <a:r>
              <a:rPr lang="en" sz="2400">
                <a:solidFill>
                  <a:srgbClr val="369BD7"/>
                </a:solidFill>
                <a:hlinkClick r:id="rId3"/>
              </a:rPr>
              <a:t>http://shoutkey.com/it</a:t>
            </a:r>
            <a:r>
              <a:rPr lang="en">
                <a:solidFill>
                  <a:srgbClr val="1155CC"/>
                </a:solidFill>
              </a:rPr>
              <a:t>)</a:t>
            </a:r>
          </a:p>
        </p:txBody>
      </p:sp>
      <p:sp>
        <p:nvSpPr>
          <p:cNvPr id="1404" name="Shape 1404"/>
          <p:cNvSpPr txBox="1"/>
          <p:nvPr/>
        </p:nvSpPr>
        <p:spPr>
          <a:xfrm>
            <a:off x="320225" y="484313"/>
            <a:ext cx="8443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Height varies dramatically between “bushy” and “spindly” trees.</a:t>
            </a:r>
          </a:p>
        </p:txBody>
      </p:sp>
      <p:grpSp>
        <p:nvGrpSpPr>
          <p:cNvPr id="1405" name="Shape 1405"/>
          <p:cNvGrpSpPr/>
          <p:nvPr/>
        </p:nvGrpSpPr>
        <p:grpSpPr>
          <a:xfrm>
            <a:off x="671825" y="1690500"/>
            <a:ext cx="1762689" cy="1040218"/>
            <a:chOff x="5860100" y="3678825"/>
            <a:chExt cx="1762689" cy="1040218"/>
          </a:xfrm>
        </p:grpSpPr>
        <p:sp>
          <p:nvSpPr>
            <p:cNvPr id="1406" name="Shape 1406"/>
            <p:cNvSpPr/>
            <p:nvPr/>
          </p:nvSpPr>
          <p:spPr>
            <a:xfrm>
              <a:off x="6582425" y="3678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e</a:t>
              </a: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6125225" y="4059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b</a:t>
              </a: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7039625" y="4059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5860100" y="4448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a</a:t>
              </a: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6338643" y="4454743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d</a:t>
              </a: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6781925" y="4454743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f</a:t>
              </a: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7288889" y="4454743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j</a:t>
              </a:r>
            </a:p>
          </p:txBody>
        </p:sp>
        <p:cxnSp>
          <p:nvCxnSpPr>
            <p:cNvPr id="1413" name="Shape 1413"/>
            <p:cNvCxnSpPr>
              <a:stCxn id="1407" idx="0"/>
              <a:endCxn id="1406" idx="2"/>
            </p:cNvCxnSpPr>
            <p:nvPr/>
          </p:nvCxnSpPr>
          <p:spPr>
            <a:xfrm flipH="1" rot="10800000">
              <a:off x="6292175" y="3943125"/>
              <a:ext cx="457200" cy="116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14" name="Shape 1414"/>
            <p:cNvCxnSpPr>
              <a:stCxn id="1408" idx="0"/>
              <a:endCxn id="1406" idx="2"/>
            </p:cNvCxnSpPr>
            <p:nvPr/>
          </p:nvCxnSpPr>
          <p:spPr>
            <a:xfrm rot="10800000">
              <a:off x="6749375" y="3943125"/>
              <a:ext cx="457200" cy="116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15" name="Shape 1415"/>
            <p:cNvCxnSpPr>
              <a:stCxn id="1409" idx="0"/>
              <a:endCxn id="1407" idx="2"/>
            </p:cNvCxnSpPr>
            <p:nvPr/>
          </p:nvCxnSpPr>
          <p:spPr>
            <a:xfrm flipH="1" rot="10800000">
              <a:off x="6027050" y="4324025"/>
              <a:ext cx="265200" cy="124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16" name="Shape 1416"/>
            <p:cNvCxnSpPr>
              <a:stCxn id="1407" idx="2"/>
              <a:endCxn id="1410" idx="0"/>
            </p:cNvCxnSpPr>
            <p:nvPr/>
          </p:nvCxnSpPr>
          <p:spPr>
            <a:xfrm>
              <a:off x="6292175" y="4324125"/>
              <a:ext cx="213300" cy="13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17" name="Shape 1417"/>
            <p:cNvCxnSpPr>
              <a:stCxn id="1408" idx="2"/>
              <a:endCxn id="1411" idx="0"/>
            </p:cNvCxnSpPr>
            <p:nvPr/>
          </p:nvCxnSpPr>
          <p:spPr>
            <a:xfrm flipH="1">
              <a:off x="6948875" y="4324125"/>
              <a:ext cx="257700" cy="13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18" name="Shape 1418"/>
            <p:cNvCxnSpPr>
              <a:stCxn id="1408" idx="2"/>
              <a:endCxn id="1412" idx="0"/>
            </p:cNvCxnSpPr>
            <p:nvPr/>
          </p:nvCxnSpPr>
          <p:spPr>
            <a:xfrm>
              <a:off x="7206575" y="4324125"/>
              <a:ext cx="249300" cy="13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419" name="Shape 1419"/>
          <p:cNvSpPr/>
          <p:nvPr/>
        </p:nvSpPr>
        <p:spPr>
          <a:xfrm>
            <a:off x="3330150" y="1697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  <p:sp>
        <p:nvSpPr>
          <p:cNvPr id="1420" name="Shape 1420"/>
          <p:cNvSpPr/>
          <p:nvPr/>
        </p:nvSpPr>
        <p:spPr>
          <a:xfrm>
            <a:off x="2872950" y="2078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</a:t>
            </a:r>
          </a:p>
        </p:txBody>
      </p:sp>
      <p:sp>
        <p:nvSpPr>
          <p:cNvPr id="1421" name="Shape 1421"/>
          <p:cNvSpPr/>
          <p:nvPr/>
        </p:nvSpPr>
        <p:spPr>
          <a:xfrm>
            <a:off x="3787350" y="2078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422" name="Shape 1422"/>
          <p:cNvSpPr/>
          <p:nvPr/>
        </p:nvSpPr>
        <p:spPr>
          <a:xfrm>
            <a:off x="2607825" y="2467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m</a:t>
            </a:r>
          </a:p>
        </p:txBody>
      </p:sp>
      <p:sp>
        <p:nvSpPr>
          <p:cNvPr id="1423" name="Shape 1423"/>
          <p:cNvSpPr/>
          <p:nvPr/>
        </p:nvSpPr>
        <p:spPr>
          <a:xfrm>
            <a:off x="3086368" y="247304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  <p:sp>
        <p:nvSpPr>
          <p:cNvPr id="1424" name="Shape 1424"/>
          <p:cNvSpPr/>
          <p:nvPr/>
        </p:nvSpPr>
        <p:spPr>
          <a:xfrm>
            <a:off x="3529650" y="247304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sp>
        <p:nvSpPr>
          <p:cNvPr id="1425" name="Shape 1425"/>
          <p:cNvSpPr/>
          <p:nvPr/>
        </p:nvSpPr>
        <p:spPr>
          <a:xfrm>
            <a:off x="4036614" y="247304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1426" name="Shape 1426"/>
          <p:cNvCxnSpPr>
            <a:stCxn id="1420" idx="0"/>
            <a:endCxn id="1419" idx="2"/>
          </p:cNvCxnSpPr>
          <p:nvPr/>
        </p:nvCxnSpPr>
        <p:spPr>
          <a:xfrm flipH="1" rot="10800000">
            <a:off x="3039900" y="1961424"/>
            <a:ext cx="457200" cy="11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27" name="Shape 1427"/>
          <p:cNvCxnSpPr>
            <a:stCxn id="1421" idx="0"/>
            <a:endCxn id="1419" idx="2"/>
          </p:cNvCxnSpPr>
          <p:nvPr/>
        </p:nvCxnSpPr>
        <p:spPr>
          <a:xfrm rot="10800000">
            <a:off x="3497100" y="1961424"/>
            <a:ext cx="457200" cy="11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28" name="Shape 1428"/>
          <p:cNvCxnSpPr>
            <a:stCxn id="1422" idx="0"/>
            <a:endCxn id="1420" idx="2"/>
          </p:cNvCxnSpPr>
          <p:nvPr/>
        </p:nvCxnSpPr>
        <p:spPr>
          <a:xfrm flipH="1" rot="10800000">
            <a:off x="2774775" y="2342324"/>
            <a:ext cx="265200" cy="124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29" name="Shape 1429"/>
          <p:cNvCxnSpPr>
            <a:stCxn id="1420" idx="2"/>
            <a:endCxn id="1423" idx="0"/>
          </p:cNvCxnSpPr>
          <p:nvPr/>
        </p:nvCxnSpPr>
        <p:spPr>
          <a:xfrm>
            <a:off x="3039900" y="2342424"/>
            <a:ext cx="2133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0" name="Shape 1430"/>
          <p:cNvCxnSpPr>
            <a:stCxn id="1421" idx="2"/>
            <a:endCxn id="1424" idx="0"/>
          </p:cNvCxnSpPr>
          <p:nvPr/>
        </p:nvCxnSpPr>
        <p:spPr>
          <a:xfrm flipH="1">
            <a:off x="3696600" y="2342424"/>
            <a:ext cx="2577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1" name="Shape 1431"/>
          <p:cNvCxnSpPr>
            <a:stCxn id="1421" idx="2"/>
            <a:endCxn id="1425" idx="0"/>
          </p:cNvCxnSpPr>
          <p:nvPr/>
        </p:nvCxnSpPr>
        <p:spPr>
          <a:xfrm>
            <a:off x="3954300" y="2342424"/>
            <a:ext cx="2493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32" name="Shape 1432"/>
          <p:cNvSpPr/>
          <p:nvPr/>
        </p:nvSpPr>
        <p:spPr>
          <a:xfrm>
            <a:off x="2353775" y="1211600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  <p:cxnSp>
        <p:nvCxnSpPr>
          <p:cNvPr id="1433" name="Shape 1433"/>
          <p:cNvCxnSpPr>
            <a:stCxn id="1432" idx="2"/>
            <a:endCxn id="1406" idx="0"/>
          </p:cNvCxnSpPr>
          <p:nvPr/>
        </p:nvCxnSpPr>
        <p:spPr>
          <a:xfrm flipH="1">
            <a:off x="1561025" y="1475900"/>
            <a:ext cx="959700" cy="21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4" name="Shape 1434"/>
          <p:cNvCxnSpPr>
            <a:stCxn id="1432" idx="2"/>
            <a:endCxn id="1419" idx="0"/>
          </p:cNvCxnSpPr>
          <p:nvPr/>
        </p:nvCxnSpPr>
        <p:spPr>
          <a:xfrm>
            <a:off x="2520725" y="1475900"/>
            <a:ext cx="976500" cy="221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35" name="Shape 1435"/>
          <p:cNvSpPr/>
          <p:nvPr/>
        </p:nvSpPr>
        <p:spPr>
          <a:xfrm>
            <a:off x="7511450" y="176501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  <p:sp>
        <p:nvSpPr>
          <p:cNvPr id="1436" name="Shape 1436"/>
          <p:cNvSpPr/>
          <p:nvPr/>
        </p:nvSpPr>
        <p:spPr>
          <a:xfrm>
            <a:off x="7968650" y="214601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437" name="Shape 1437"/>
          <p:cNvSpPr/>
          <p:nvPr/>
        </p:nvSpPr>
        <p:spPr>
          <a:xfrm>
            <a:off x="8217914" y="2540929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1438" name="Shape 1438"/>
          <p:cNvCxnSpPr>
            <a:stCxn id="1436" idx="0"/>
            <a:endCxn id="1435" idx="2"/>
          </p:cNvCxnSpPr>
          <p:nvPr/>
        </p:nvCxnSpPr>
        <p:spPr>
          <a:xfrm rot="10800000">
            <a:off x="7678400" y="2029312"/>
            <a:ext cx="457200" cy="11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9" name="Shape 1439"/>
          <p:cNvCxnSpPr>
            <a:stCxn id="1436" idx="2"/>
            <a:endCxn id="1437" idx="0"/>
          </p:cNvCxnSpPr>
          <p:nvPr/>
        </p:nvCxnSpPr>
        <p:spPr>
          <a:xfrm>
            <a:off x="8135600" y="2410312"/>
            <a:ext cx="2493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40" name="Shape 1440"/>
          <p:cNvCxnSpPr>
            <a:stCxn id="1441" idx="2"/>
            <a:endCxn id="1435" idx="0"/>
          </p:cNvCxnSpPr>
          <p:nvPr/>
        </p:nvCxnSpPr>
        <p:spPr>
          <a:xfrm>
            <a:off x="6702025" y="1543788"/>
            <a:ext cx="976500" cy="221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41" name="Shape 1441"/>
          <p:cNvSpPr/>
          <p:nvPr/>
        </p:nvSpPr>
        <p:spPr>
          <a:xfrm>
            <a:off x="6535075" y="1279488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  <p:cxnSp>
        <p:nvCxnSpPr>
          <p:cNvPr id="1442" name="Shape 1442"/>
          <p:cNvCxnSpPr/>
          <p:nvPr/>
        </p:nvCxnSpPr>
        <p:spPr>
          <a:xfrm flipH="1">
            <a:off x="2908300" y="971563"/>
            <a:ext cx="1358400" cy="279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3" name="Shape 1443"/>
          <p:cNvCxnSpPr/>
          <p:nvPr/>
        </p:nvCxnSpPr>
        <p:spPr>
          <a:xfrm>
            <a:off x="5942550" y="1006288"/>
            <a:ext cx="355800" cy="189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44" name="Shape 1444"/>
          <p:cNvSpPr txBox="1"/>
          <p:nvPr/>
        </p:nvSpPr>
        <p:spPr>
          <a:xfrm>
            <a:off x="117725" y="1144538"/>
            <a:ext cx="1007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H=3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8551825" y="1435413"/>
            <a:ext cx="1007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H=3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117725" y="2367175"/>
            <a:ext cx="863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H(N) be the height of a tree with N nodes. Give H(N) in Big-Theta notation for “bushy” and “spindly” trees, respectively:</a:t>
            </a:r>
          </a:p>
          <a:p>
            <a:pPr indent="-355600" lvl="0" marL="457200" rtl="0">
              <a:spcBef>
                <a:spcPts val="600"/>
              </a:spcBef>
              <a:buClr>
                <a:schemeClr val="dk1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Θ(log(N)), 	Θ(log(N))</a:t>
            </a:r>
          </a:p>
          <a:p>
            <a:pPr indent="-355600" lvl="0" marL="457200" rtl="0">
              <a:spcBef>
                <a:spcPts val="600"/>
              </a:spcBef>
              <a:buClr>
                <a:schemeClr val="dk1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Θ(log(N)), 	Θ(N)</a:t>
            </a:r>
          </a:p>
          <a:p>
            <a:pPr indent="-355600" lvl="0" marL="457200" rtl="0">
              <a:spcBef>
                <a:spcPts val="600"/>
              </a:spcBef>
              <a:buClr>
                <a:schemeClr val="dk1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Θ(N), 		Θ(log(N))</a:t>
            </a:r>
          </a:p>
          <a:p>
            <a:pPr indent="-355600" lvl="0" marL="457200" rtl="0">
              <a:spcBef>
                <a:spcPts val="600"/>
              </a:spcBef>
              <a:buClr>
                <a:schemeClr val="dk1"/>
              </a:buClr>
              <a:buSzPts val="2000"/>
              <a:buFont typeface="Calibri"/>
              <a:buAutoNum type="alphaU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Θ(N), 		Θ(N)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BST Height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320225" y="484313"/>
            <a:ext cx="8443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Height varies dramatically between “bushy” and “spindly” trees.</a:t>
            </a:r>
          </a:p>
        </p:txBody>
      </p:sp>
      <p:grpSp>
        <p:nvGrpSpPr>
          <p:cNvPr id="1453" name="Shape 1453"/>
          <p:cNvGrpSpPr/>
          <p:nvPr/>
        </p:nvGrpSpPr>
        <p:grpSpPr>
          <a:xfrm>
            <a:off x="671825" y="1690500"/>
            <a:ext cx="1762689" cy="1040218"/>
            <a:chOff x="5860100" y="3678825"/>
            <a:chExt cx="1762689" cy="1040218"/>
          </a:xfrm>
        </p:grpSpPr>
        <p:sp>
          <p:nvSpPr>
            <p:cNvPr id="1454" name="Shape 1454"/>
            <p:cNvSpPr/>
            <p:nvPr/>
          </p:nvSpPr>
          <p:spPr>
            <a:xfrm>
              <a:off x="6582425" y="3678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e</a:t>
              </a: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6125225" y="4059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b</a:t>
              </a: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7039625" y="4059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5860100" y="4448825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a</a:t>
              </a: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6338643" y="4454743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d</a:t>
              </a: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6781925" y="4454743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f</a:t>
              </a: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7288889" y="4454743"/>
              <a:ext cx="333900" cy="2643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j</a:t>
              </a:r>
            </a:p>
          </p:txBody>
        </p:sp>
        <p:cxnSp>
          <p:nvCxnSpPr>
            <p:cNvPr id="1461" name="Shape 1461"/>
            <p:cNvCxnSpPr>
              <a:stCxn id="1455" idx="0"/>
              <a:endCxn id="1454" idx="2"/>
            </p:cNvCxnSpPr>
            <p:nvPr/>
          </p:nvCxnSpPr>
          <p:spPr>
            <a:xfrm flipH="1" rot="10800000">
              <a:off x="6292175" y="3943125"/>
              <a:ext cx="457200" cy="116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2" name="Shape 1462"/>
            <p:cNvCxnSpPr>
              <a:stCxn id="1456" idx="0"/>
              <a:endCxn id="1454" idx="2"/>
            </p:cNvCxnSpPr>
            <p:nvPr/>
          </p:nvCxnSpPr>
          <p:spPr>
            <a:xfrm rot="10800000">
              <a:off x="6749375" y="3943125"/>
              <a:ext cx="457200" cy="116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3" name="Shape 1463"/>
            <p:cNvCxnSpPr>
              <a:stCxn id="1457" idx="0"/>
              <a:endCxn id="1455" idx="2"/>
            </p:cNvCxnSpPr>
            <p:nvPr/>
          </p:nvCxnSpPr>
          <p:spPr>
            <a:xfrm flipH="1" rot="10800000">
              <a:off x="6027050" y="4324025"/>
              <a:ext cx="265200" cy="124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4" name="Shape 1464"/>
            <p:cNvCxnSpPr>
              <a:stCxn id="1455" idx="2"/>
              <a:endCxn id="1458" idx="0"/>
            </p:cNvCxnSpPr>
            <p:nvPr/>
          </p:nvCxnSpPr>
          <p:spPr>
            <a:xfrm>
              <a:off x="6292175" y="4324125"/>
              <a:ext cx="213300" cy="13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5" name="Shape 1465"/>
            <p:cNvCxnSpPr>
              <a:stCxn id="1456" idx="2"/>
              <a:endCxn id="1459" idx="0"/>
            </p:cNvCxnSpPr>
            <p:nvPr/>
          </p:nvCxnSpPr>
          <p:spPr>
            <a:xfrm flipH="1">
              <a:off x="6948875" y="4324125"/>
              <a:ext cx="257700" cy="13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6" name="Shape 1466"/>
            <p:cNvCxnSpPr>
              <a:stCxn id="1456" idx="2"/>
              <a:endCxn id="1460" idx="0"/>
            </p:cNvCxnSpPr>
            <p:nvPr/>
          </p:nvCxnSpPr>
          <p:spPr>
            <a:xfrm>
              <a:off x="7206575" y="4324125"/>
              <a:ext cx="249300" cy="13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467" name="Shape 1467"/>
          <p:cNvSpPr/>
          <p:nvPr/>
        </p:nvSpPr>
        <p:spPr>
          <a:xfrm>
            <a:off x="3330150" y="1697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  <p:sp>
        <p:nvSpPr>
          <p:cNvPr id="1468" name="Shape 1468"/>
          <p:cNvSpPr/>
          <p:nvPr/>
        </p:nvSpPr>
        <p:spPr>
          <a:xfrm>
            <a:off x="2872950" y="2078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</a:t>
            </a:r>
          </a:p>
        </p:txBody>
      </p:sp>
      <p:sp>
        <p:nvSpPr>
          <p:cNvPr id="1469" name="Shape 1469"/>
          <p:cNvSpPr/>
          <p:nvPr/>
        </p:nvSpPr>
        <p:spPr>
          <a:xfrm>
            <a:off x="3787350" y="2078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470" name="Shape 1470"/>
          <p:cNvSpPr/>
          <p:nvPr/>
        </p:nvSpPr>
        <p:spPr>
          <a:xfrm>
            <a:off x="2607825" y="2467124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m</a:t>
            </a:r>
          </a:p>
        </p:txBody>
      </p:sp>
      <p:sp>
        <p:nvSpPr>
          <p:cNvPr id="1471" name="Shape 1471"/>
          <p:cNvSpPr/>
          <p:nvPr/>
        </p:nvSpPr>
        <p:spPr>
          <a:xfrm>
            <a:off x="3086368" y="247304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  <p:sp>
        <p:nvSpPr>
          <p:cNvPr id="1472" name="Shape 1472"/>
          <p:cNvSpPr/>
          <p:nvPr/>
        </p:nvSpPr>
        <p:spPr>
          <a:xfrm>
            <a:off x="3529650" y="247304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sp>
        <p:nvSpPr>
          <p:cNvPr id="1473" name="Shape 1473"/>
          <p:cNvSpPr/>
          <p:nvPr/>
        </p:nvSpPr>
        <p:spPr>
          <a:xfrm>
            <a:off x="4036614" y="247304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1474" name="Shape 1474"/>
          <p:cNvCxnSpPr>
            <a:stCxn id="1468" idx="0"/>
            <a:endCxn id="1467" idx="2"/>
          </p:cNvCxnSpPr>
          <p:nvPr/>
        </p:nvCxnSpPr>
        <p:spPr>
          <a:xfrm flipH="1" rot="10800000">
            <a:off x="3039900" y="1961424"/>
            <a:ext cx="457200" cy="11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5" name="Shape 1475"/>
          <p:cNvCxnSpPr>
            <a:stCxn id="1469" idx="0"/>
            <a:endCxn id="1467" idx="2"/>
          </p:cNvCxnSpPr>
          <p:nvPr/>
        </p:nvCxnSpPr>
        <p:spPr>
          <a:xfrm rot="10800000">
            <a:off x="3497100" y="1961424"/>
            <a:ext cx="457200" cy="11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6" name="Shape 1476"/>
          <p:cNvCxnSpPr>
            <a:stCxn id="1470" idx="0"/>
            <a:endCxn id="1468" idx="2"/>
          </p:cNvCxnSpPr>
          <p:nvPr/>
        </p:nvCxnSpPr>
        <p:spPr>
          <a:xfrm flipH="1" rot="10800000">
            <a:off x="2774775" y="2342324"/>
            <a:ext cx="265200" cy="124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7" name="Shape 1477"/>
          <p:cNvCxnSpPr>
            <a:stCxn id="1468" idx="2"/>
            <a:endCxn id="1471" idx="0"/>
          </p:cNvCxnSpPr>
          <p:nvPr/>
        </p:nvCxnSpPr>
        <p:spPr>
          <a:xfrm>
            <a:off x="3039900" y="2342424"/>
            <a:ext cx="2133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8" name="Shape 1478"/>
          <p:cNvCxnSpPr>
            <a:stCxn id="1469" idx="2"/>
            <a:endCxn id="1472" idx="0"/>
          </p:cNvCxnSpPr>
          <p:nvPr/>
        </p:nvCxnSpPr>
        <p:spPr>
          <a:xfrm flipH="1">
            <a:off x="3696600" y="2342424"/>
            <a:ext cx="2577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9" name="Shape 1479"/>
          <p:cNvCxnSpPr>
            <a:stCxn id="1469" idx="2"/>
            <a:endCxn id="1473" idx="0"/>
          </p:cNvCxnSpPr>
          <p:nvPr/>
        </p:nvCxnSpPr>
        <p:spPr>
          <a:xfrm>
            <a:off x="3954300" y="2342424"/>
            <a:ext cx="2493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0" name="Shape 1480"/>
          <p:cNvSpPr/>
          <p:nvPr/>
        </p:nvSpPr>
        <p:spPr>
          <a:xfrm>
            <a:off x="2353775" y="1211600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  <p:cxnSp>
        <p:nvCxnSpPr>
          <p:cNvPr id="1481" name="Shape 1481"/>
          <p:cNvCxnSpPr>
            <a:stCxn id="1480" idx="2"/>
            <a:endCxn id="1454" idx="0"/>
          </p:cNvCxnSpPr>
          <p:nvPr/>
        </p:nvCxnSpPr>
        <p:spPr>
          <a:xfrm flipH="1">
            <a:off x="1561025" y="1475900"/>
            <a:ext cx="959700" cy="214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2" name="Shape 1482"/>
          <p:cNvCxnSpPr>
            <a:stCxn id="1480" idx="2"/>
            <a:endCxn id="1467" idx="0"/>
          </p:cNvCxnSpPr>
          <p:nvPr/>
        </p:nvCxnSpPr>
        <p:spPr>
          <a:xfrm>
            <a:off x="2520725" y="1475900"/>
            <a:ext cx="976500" cy="221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3" name="Shape 1483"/>
          <p:cNvSpPr/>
          <p:nvPr/>
        </p:nvSpPr>
        <p:spPr>
          <a:xfrm>
            <a:off x="7511450" y="176501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  <p:sp>
        <p:nvSpPr>
          <p:cNvPr id="1484" name="Shape 1484"/>
          <p:cNvSpPr/>
          <p:nvPr/>
        </p:nvSpPr>
        <p:spPr>
          <a:xfrm>
            <a:off x="7968650" y="2146012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485" name="Shape 1485"/>
          <p:cNvSpPr/>
          <p:nvPr/>
        </p:nvSpPr>
        <p:spPr>
          <a:xfrm>
            <a:off x="8217914" y="2540929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1486" name="Shape 1486"/>
          <p:cNvCxnSpPr>
            <a:stCxn id="1484" idx="0"/>
            <a:endCxn id="1483" idx="2"/>
          </p:cNvCxnSpPr>
          <p:nvPr/>
        </p:nvCxnSpPr>
        <p:spPr>
          <a:xfrm rot="10800000">
            <a:off x="7678400" y="2029312"/>
            <a:ext cx="457200" cy="116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7" name="Shape 1487"/>
          <p:cNvCxnSpPr>
            <a:stCxn id="1484" idx="2"/>
            <a:endCxn id="1485" idx="0"/>
          </p:cNvCxnSpPr>
          <p:nvPr/>
        </p:nvCxnSpPr>
        <p:spPr>
          <a:xfrm>
            <a:off x="8135600" y="2410312"/>
            <a:ext cx="249300" cy="13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8" name="Shape 1488"/>
          <p:cNvCxnSpPr>
            <a:stCxn id="1489" idx="2"/>
            <a:endCxn id="1483" idx="0"/>
          </p:cNvCxnSpPr>
          <p:nvPr/>
        </p:nvCxnSpPr>
        <p:spPr>
          <a:xfrm>
            <a:off x="6702025" y="1543788"/>
            <a:ext cx="976500" cy="221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9" name="Shape 1489"/>
          <p:cNvSpPr/>
          <p:nvPr/>
        </p:nvSpPr>
        <p:spPr>
          <a:xfrm>
            <a:off x="6535075" y="1279488"/>
            <a:ext cx="333900" cy="264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  <p:cxnSp>
        <p:nvCxnSpPr>
          <p:cNvPr id="1490" name="Shape 1490"/>
          <p:cNvCxnSpPr/>
          <p:nvPr/>
        </p:nvCxnSpPr>
        <p:spPr>
          <a:xfrm flipH="1">
            <a:off x="2908300" y="971563"/>
            <a:ext cx="1358400" cy="279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91" name="Shape 1491"/>
          <p:cNvCxnSpPr/>
          <p:nvPr/>
        </p:nvCxnSpPr>
        <p:spPr>
          <a:xfrm>
            <a:off x="5942550" y="1006288"/>
            <a:ext cx="355800" cy="189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2" name="Shape 1492"/>
          <p:cNvSpPr txBox="1"/>
          <p:nvPr/>
        </p:nvSpPr>
        <p:spPr>
          <a:xfrm>
            <a:off x="117725" y="1144538"/>
            <a:ext cx="1007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H=3</a:t>
            </a:r>
          </a:p>
        </p:txBody>
      </p:sp>
      <p:sp>
        <p:nvSpPr>
          <p:cNvPr id="1493" name="Shape 1493"/>
          <p:cNvSpPr txBox="1"/>
          <p:nvPr/>
        </p:nvSpPr>
        <p:spPr>
          <a:xfrm>
            <a:off x="8551825" y="1435413"/>
            <a:ext cx="1007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H=3</a:t>
            </a:r>
          </a:p>
        </p:txBody>
      </p:sp>
      <p:sp>
        <p:nvSpPr>
          <p:cNvPr id="1494" name="Shape 1494"/>
          <p:cNvSpPr txBox="1"/>
          <p:nvPr/>
        </p:nvSpPr>
        <p:spPr>
          <a:xfrm>
            <a:off x="443725" y="3169400"/>
            <a:ext cx="82587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Operations on a BST depend on the height.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Worst case runtime is like a linked list!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get(K key) takes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Θ(N) time in worst case, where N = # nodes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Good News: </a:t>
            </a:r>
            <a:r>
              <a:rPr lang="en">
                <a:solidFill>
                  <a:srgbClr val="1155CC"/>
                </a:solidFill>
              </a:rPr>
              <a:t>BST Insertion Demo</a:t>
            </a:r>
          </a:p>
        </p:txBody>
      </p:sp>
      <p:sp>
        <p:nvSpPr>
          <p:cNvPr id="1500" name="Shape 15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Video courtesy of Kevin Wayne (Princeton University)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descr="Courtesy of Kevin Wayne (Princeton University)" id="1501" name="Shape 1501" title="Random Insertion Into a BST">
            <a:hlinkClick r:id="rId3"/>
          </p:cNvPr>
          <p:cNvSpPr/>
          <p:nvPr/>
        </p:nvSpPr>
        <p:spPr>
          <a:xfrm>
            <a:off x="2286000" y="7810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02" name="Shape 1502"/>
          <p:cNvSpPr txBox="1"/>
          <p:nvPr/>
        </p:nvSpPr>
        <p:spPr>
          <a:xfrm>
            <a:off x="248775" y="4377625"/>
            <a:ext cx="8706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 Property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Random inserts take on average only Θ(log N) each.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Search Trees: Operations</a:t>
            </a:r>
          </a:p>
        </p:txBody>
      </p:sp>
      <p:sp>
        <p:nvSpPr>
          <p:cNvPr id="1508" name="Shape 1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Other typical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Map&lt;K, V&gt;</a:t>
            </a:r>
            <a:r>
              <a:rPr lang="en">
                <a:solidFill>
                  <a:schemeClr val="dk1"/>
                </a:solidFill>
              </a:rPr>
              <a:t> operations.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insert(K, V)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remove(K)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Ordering specific operations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min(), max()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getAllGreaterThan(K key), getAllLessThan(K key)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getNthLargest(int n)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Your job to implement some of these!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/>
        </p:nvSpPr>
        <p:spPr>
          <a:xfrm>
            <a:off x="350325" y="1112875"/>
            <a:ext cx="8793600" cy="3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We can think about how to solve problems purely using ADTs!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Don’t have to think about data type implementation details while designing a program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Keep the aforementioned abstract data types in mind as you ponder your Gitlet design!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Why Think About Abstract Data Types?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Git(let) Basics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6330450" y="4775400"/>
            <a:ext cx="2813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Simplified, in the interest of time.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50325" y="960475"/>
            <a:ext cx="87936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When you add and commit a file, Git takes a complete snapshot of that file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Git thinks about the history of your files as a “stream of snapshots”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" sz="2000"/>
              <a:t>This allows us to retrieve the snapshot of any tracked file as it existed in any version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Snapshot Control System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13" y="2436875"/>
            <a:ext cx="6100574" cy="232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Shape 141"/>
          <p:cNvGrpSpPr/>
          <p:nvPr/>
        </p:nvGrpSpPr>
        <p:grpSpPr>
          <a:xfrm>
            <a:off x="100650" y="3429000"/>
            <a:ext cx="2868300" cy="1114200"/>
            <a:chOff x="100650" y="3429000"/>
            <a:chExt cx="2868300" cy="1114200"/>
          </a:xfrm>
        </p:grpSpPr>
        <p:sp>
          <p:nvSpPr>
            <p:cNvPr id="142" name="Shape 142"/>
            <p:cNvSpPr txBox="1"/>
            <p:nvPr/>
          </p:nvSpPr>
          <p:spPr>
            <a:xfrm>
              <a:off x="100650" y="3429000"/>
              <a:ext cx="12294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>
                  <a:solidFill>
                    <a:srgbClr val="980000"/>
                  </a:solidFill>
                </a:rPr>
                <a:t>These are all snapshots</a:t>
              </a:r>
            </a:p>
          </p:txBody>
        </p:sp>
        <p:cxnSp>
          <p:nvCxnSpPr>
            <p:cNvPr id="143" name="Shape 143"/>
            <p:cNvCxnSpPr>
              <a:stCxn id="142" idx="3"/>
            </p:cNvCxnSpPr>
            <p:nvPr/>
          </p:nvCxnSpPr>
          <p:spPr>
            <a:xfrm flipH="1" rot="10800000">
              <a:off x="1330050" y="3551100"/>
              <a:ext cx="359400" cy="1044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44" name="Shape 144"/>
            <p:cNvCxnSpPr>
              <a:stCxn id="142" idx="3"/>
            </p:cNvCxnSpPr>
            <p:nvPr/>
          </p:nvCxnSpPr>
          <p:spPr>
            <a:xfrm>
              <a:off x="1330050" y="3655500"/>
              <a:ext cx="330600" cy="3486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45" name="Shape 145"/>
            <p:cNvCxnSpPr>
              <a:stCxn id="142" idx="3"/>
            </p:cNvCxnSpPr>
            <p:nvPr/>
          </p:nvCxnSpPr>
          <p:spPr>
            <a:xfrm>
              <a:off x="1330050" y="3655500"/>
              <a:ext cx="1638900" cy="8877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46" name="Shape 146"/>
          <p:cNvGrpSpPr/>
          <p:nvPr/>
        </p:nvGrpSpPr>
        <p:grpSpPr>
          <a:xfrm>
            <a:off x="3538475" y="2696825"/>
            <a:ext cx="5493000" cy="1390800"/>
            <a:chOff x="-4021050" y="3429000"/>
            <a:chExt cx="5493000" cy="1390800"/>
          </a:xfrm>
        </p:grpSpPr>
        <p:sp>
          <p:nvSpPr>
            <p:cNvPr id="147" name="Shape 147"/>
            <p:cNvSpPr txBox="1"/>
            <p:nvPr/>
          </p:nvSpPr>
          <p:spPr>
            <a:xfrm>
              <a:off x="100650" y="3429000"/>
              <a:ext cx="1371300" cy="13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980000"/>
                  </a:solidFill>
                </a:rPr>
                <a:t>Dotted border indicates that this snapshot rolled over from previous commit</a:t>
              </a:r>
            </a:p>
          </p:txBody>
        </p:sp>
        <p:cxnSp>
          <p:nvCxnSpPr>
            <p:cNvPr id="148" name="Shape 148"/>
            <p:cNvCxnSpPr>
              <a:stCxn id="147" idx="1"/>
            </p:cNvCxnSpPr>
            <p:nvPr/>
          </p:nvCxnSpPr>
          <p:spPr>
            <a:xfrm flipH="1">
              <a:off x="-4021050" y="4124400"/>
              <a:ext cx="4121700" cy="6597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350325" y="960475"/>
            <a:ext cx="87936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When you add and commit a file, Git takes a complete snapshot of that file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Git thinks about the history of your files as a “stream of snapshots”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This allows us to retrieve the snapshot of any tracked file as it existed in any version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Permanently backing up a file involves two steps: </a:t>
            </a:r>
            <a:r>
              <a:rPr b="1" lang="en" sz="2200"/>
              <a:t>adding</a:t>
            </a:r>
            <a:r>
              <a:rPr lang="en" sz="2200"/>
              <a:t> and </a:t>
            </a:r>
            <a:r>
              <a:rPr b="1" lang="en" sz="2200"/>
              <a:t>committing</a:t>
            </a:r>
            <a:r>
              <a:rPr lang="en" sz="2200"/>
              <a:t>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Snapshot Control System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350325" y="960475"/>
            <a:ext cx="87936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All Git projects have three main sections...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Working directory:</a:t>
            </a:r>
            <a:r>
              <a:rPr lang="en" sz="2000"/>
              <a:t> where you work with a given version of your project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i="1" lang="en" sz="2000"/>
              <a:t>Staging area:</a:t>
            </a:r>
            <a:r>
              <a:rPr lang="en" sz="2000"/>
              <a:t> stores information about what will go into your next commit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Three Sections of Git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375" y="2024275"/>
            <a:ext cx="5658426" cy="31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50325" y="2179675"/>
            <a:ext cx="31737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i="1" lang="en" sz="2000"/>
              <a:t>Repository:</a:t>
            </a:r>
            <a:r>
              <a:rPr lang="en" sz="2000"/>
              <a:t> stores metadata and every snapshot you’ve ever taken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350325" y="808075"/>
            <a:ext cx="87936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When you perform a `git add`, Git takes a snapshot of your file and records that this snapshot is to be backed up in the </a:t>
            </a:r>
            <a:r>
              <a:rPr i="1" lang="en" sz="2000">
                <a:solidFill>
                  <a:schemeClr val="dk1"/>
                </a:solidFill>
              </a:rPr>
              <a:t>staging area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Staging Area (also known as the index)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175" name="Shape 175"/>
          <p:cNvGrpSpPr/>
          <p:nvPr/>
        </p:nvGrpSpPr>
        <p:grpSpPr>
          <a:xfrm>
            <a:off x="683225" y="3176575"/>
            <a:ext cx="1013574" cy="1276800"/>
            <a:chOff x="1150007" y="3054646"/>
            <a:chExt cx="1215900" cy="1276800"/>
          </a:xfrm>
        </p:grpSpPr>
        <p:sp>
          <p:nvSpPr>
            <p:cNvPr id="176" name="Shape 176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1150007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350325" y="808075"/>
            <a:ext cx="87936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When you perform a `git add`, Git takes a snapshot of your file and records that this snapshot is to be backed up in the </a:t>
            </a:r>
            <a:r>
              <a:rPr i="1" lang="en" sz="2000">
                <a:solidFill>
                  <a:schemeClr val="dk1"/>
                </a:solidFill>
              </a:rPr>
              <a:t>staging area</a:t>
            </a:r>
            <a:r>
              <a:rPr lang="en" sz="2000">
                <a:solidFill>
                  <a:schemeClr val="dk1"/>
                </a:solidFill>
              </a:rPr>
              <a:t>.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add wug.txt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○"/>
            </a:pPr>
            <a:r>
              <a:rPr lang="en" sz="2000">
                <a:solidFill>
                  <a:schemeClr val="dk1"/>
                </a:solidFill>
              </a:rPr>
              <a:t>A snapshot of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ug.txt</a:t>
            </a:r>
            <a:r>
              <a:rPr lang="en" sz="2000">
                <a:solidFill>
                  <a:schemeClr val="dk1"/>
                </a:solidFill>
              </a:rPr>
              <a:t> is added to the staging area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At this point, backup of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000">
                <a:solidFill>
                  <a:schemeClr val="dk1"/>
                </a:solidFill>
              </a:rPr>
              <a:t> has yet to be finalized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Staging Area (also known as the index)</a:t>
            </a:r>
          </a:p>
        </p:txBody>
      </p:sp>
      <p:sp>
        <p:nvSpPr>
          <p:cNvPr id="185" name="Shape 185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187" name="Shape 187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190" name="Shape 190"/>
          <p:cNvGrpSpPr/>
          <p:nvPr/>
        </p:nvGrpSpPr>
        <p:grpSpPr>
          <a:xfrm>
            <a:off x="683225" y="3176575"/>
            <a:ext cx="1013574" cy="1276800"/>
            <a:chOff x="1150007" y="3054646"/>
            <a:chExt cx="1215900" cy="1276800"/>
          </a:xfrm>
        </p:grpSpPr>
        <p:sp>
          <p:nvSpPr>
            <p:cNvPr id="191" name="Shape 191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192" name="Shape 192"/>
            <p:cNvSpPr txBox="1"/>
            <p:nvPr/>
          </p:nvSpPr>
          <p:spPr>
            <a:xfrm>
              <a:off x="1150007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3325087" y="3446050"/>
            <a:ext cx="1013575" cy="1276800"/>
            <a:chOff x="1150157" y="3054646"/>
            <a:chExt cx="1215902" cy="1276800"/>
          </a:xfrm>
        </p:grpSpPr>
        <p:sp>
          <p:nvSpPr>
            <p:cNvPr id="194" name="Shape 194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195" name="Shape 195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350325" y="884275"/>
            <a:ext cx="8793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Snapshots are stored in Git as </a:t>
            </a:r>
            <a:r>
              <a:rPr b="1" lang="en" sz="2000"/>
              <a:t>blobs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" sz="2000"/>
              <a:t>Blobs are the contents of a file at a given snapshot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Important Terminology: Blobs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25" y="1985325"/>
            <a:ext cx="7218748" cy="27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4993700" y="1660250"/>
            <a:ext cx="3895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These snapshots are all backed up as blobs</a:t>
            </a:r>
          </a:p>
        </p:txBody>
      </p:sp>
      <p:cxnSp>
        <p:nvCxnSpPr>
          <p:cNvPr id="204" name="Shape 204"/>
          <p:cNvCxnSpPr>
            <a:stCxn id="203" idx="2"/>
          </p:cNvCxnSpPr>
          <p:nvPr/>
        </p:nvCxnSpPr>
        <p:spPr>
          <a:xfrm>
            <a:off x="6941300" y="1985450"/>
            <a:ext cx="399300" cy="2330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5" name="Shape 205"/>
          <p:cNvCxnSpPr>
            <a:stCxn id="203" idx="2"/>
          </p:cNvCxnSpPr>
          <p:nvPr/>
        </p:nvCxnSpPr>
        <p:spPr>
          <a:xfrm flipH="1">
            <a:off x="5789300" y="1985450"/>
            <a:ext cx="1152000" cy="16992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6" name="Shape 206"/>
          <p:cNvCxnSpPr>
            <a:stCxn id="203" idx="2"/>
          </p:cNvCxnSpPr>
          <p:nvPr/>
        </p:nvCxnSpPr>
        <p:spPr>
          <a:xfrm flipH="1">
            <a:off x="1968800" y="1985450"/>
            <a:ext cx="4972500" cy="1060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350325" y="808075"/>
            <a:ext cx="87936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After adding, subsequent changes to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200">
                <a:solidFill>
                  <a:schemeClr val="dk1"/>
                </a:solidFill>
              </a:rPr>
              <a:t> will not affect the blob in the staging area, unless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200">
                <a:solidFill>
                  <a:schemeClr val="dk1"/>
                </a:solidFill>
              </a:rPr>
              <a:t> is re-added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213" name="Shape 2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Staging Area (also known as the index)</a:t>
            </a:r>
          </a:p>
        </p:txBody>
      </p:sp>
      <p:sp>
        <p:nvSpPr>
          <p:cNvPr id="214" name="Shape 214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216" name="Shape 216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219" name="Shape 219"/>
          <p:cNvGrpSpPr/>
          <p:nvPr/>
        </p:nvGrpSpPr>
        <p:grpSpPr>
          <a:xfrm>
            <a:off x="3325087" y="3446050"/>
            <a:ext cx="1013575" cy="1276800"/>
            <a:chOff x="1150157" y="3054646"/>
            <a:chExt cx="1215902" cy="1276800"/>
          </a:xfrm>
        </p:grpSpPr>
        <p:sp>
          <p:nvSpPr>
            <p:cNvPr id="220" name="Shape 220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222" name="Shape 222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223" name="Shape 223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Midterm Notes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350325" y="1114700"/>
            <a:ext cx="87936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Mean might be lower than you’re used to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It’ll be okay!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Regrades due by Friday at noon!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75" y="2184673"/>
            <a:ext cx="7364925" cy="21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350325" y="808075"/>
            <a:ext cx="87936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After adding, subsequent changes to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200">
                <a:solidFill>
                  <a:schemeClr val="dk1"/>
                </a:solidFill>
              </a:rPr>
              <a:t> will not affect the blob in the staging area, unless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200">
                <a:solidFill>
                  <a:schemeClr val="dk1"/>
                </a:solidFill>
              </a:rPr>
              <a:t> is re-added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Staging Area (also known as the index)</a:t>
            </a:r>
          </a:p>
        </p:txBody>
      </p:sp>
      <p:sp>
        <p:nvSpPr>
          <p:cNvPr id="232" name="Shape 232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234" name="Shape 234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237" name="Shape 237"/>
          <p:cNvGrpSpPr/>
          <p:nvPr/>
        </p:nvGrpSpPr>
        <p:grpSpPr>
          <a:xfrm>
            <a:off x="3325087" y="3446050"/>
            <a:ext cx="1013575" cy="1276800"/>
            <a:chOff x="1150157" y="3054646"/>
            <a:chExt cx="1215902" cy="1276800"/>
          </a:xfrm>
        </p:grpSpPr>
        <p:sp>
          <p:nvSpPr>
            <p:cNvPr id="238" name="Shape 238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241" name="Shape 241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Leaving the Staging Area</a:t>
            </a:r>
          </a:p>
        </p:txBody>
      </p:sp>
      <p:sp>
        <p:nvSpPr>
          <p:cNvPr id="249" name="Shape 249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251" name="Shape 251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3325087" y="3446050"/>
            <a:ext cx="1013575" cy="1276800"/>
            <a:chOff x="1150157" y="3054646"/>
            <a:chExt cx="1215902" cy="1276800"/>
          </a:xfrm>
        </p:grpSpPr>
        <p:sp>
          <p:nvSpPr>
            <p:cNvPr id="255" name="Shape 255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258" name="Shape 258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sp>
        <p:nvSpPr>
          <p:cNvPr id="260" name="Shape 260"/>
          <p:cNvSpPr txBox="1"/>
          <p:nvPr/>
        </p:nvSpPr>
        <p:spPr>
          <a:xfrm>
            <a:off x="350325" y="808075"/>
            <a:ext cx="8793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When you perform a `git commit`, Git moves your blobs out of the staging area and records them forever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61" name="Shape 261"/>
          <p:cNvSpPr txBox="1"/>
          <p:nvPr/>
        </p:nvSpPr>
        <p:spPr>
          <a:xfrm>
            <a:off x="350325" y="1407475"/>
            <a:ext cx="87936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commit -m “First commit!”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Makes a commit that saves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000">
                <a:solidFill>
                  <a:schemeClr val="dk1"/>
                </a:solidFill>
              </a:rPr>
              <a:t>’s state when it was added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Staging area is cleared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Leaving the Staging Area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273" name="Shape 273"/>
          <p:cNvGrpSpPr/>
          <p:nvPr/>
        </p:nvGrpSpPr>
        <p:grpSpPr>
          <a:xfrm>
            <a:off x="5418650" y="2690025"/>
            <a:ext cx="1382700" cy="968900"/>
            <a:chOff x="6180650" y="2690025"/>
            <a:chExt cx="1382700" cy="968900"/>
          </a:xfrm>
        </p:grpSpPr>
        <p:sp>
          <p:nvSpPr>
            <p:cNvPr id="274" name="Shape 274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/>
                <a:t>“First commit!”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Commit 1</a:t>
              </a:r>
            </a:p>
          </p:txBody>
        </p:sp>
      </p:grpSp>
      <p:grpSp>
        <p:nvGrpSpPr>
          <p:cNvPr id="277" name="Shape 277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278" name="Shape 278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280" name="Shape 280"/>
          <p:cNvGrpSpPr/>
          <p:nvPr/>
        </p:nvGrpSpPr>
        <p:grpSpPr>
          <a:xfrm>
            <a:off x="5648950" y="3753575"/>
            <a:ext cx="1013576" cy="1276800"/>
            <a:chOff x="1150157" y="3054646"/>
            <a:chExt cx="1215902" cy="1276800"/>
          </a:xfrm>
        </p:grpSpPr>
        <p:sp>
          <p:nvSpPr>
            <p:cNvPr id="281" name="Shape 281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282" name="Shape 282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sp>
        <p:nvSpPr>
          <p:cNvPr id="283" name="Shape 283"/>
          <p:cNvSpPr txBox="1"/>
          <p:nvPr/>
        </p:nvSpPr>
        <p:spPr>
          <a:xfrm>
            <a:off x="7440825" y="2594750"/>
            <a:ext cx="1703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Commit ID</a:t>
            </a:r>
          </a:p>
        </p:txBody>
      </p:sp>
      <p:cxnSp>
        <p:nvCxnSpPr>
          <p:cNvPr id="284" name="Shape 284"/>
          <p:cNvCxnSpPr>
            <a:stCxn id="283" idx="1"/>
            <a:endCxn id="276" idx="3"/>
          </p:cNvCxnSpPr>
          <p:nvPr/>
        </p:nvCxnSpPr>
        <p:spPr>
          <a:xfrm flipH="1">
            <a:off x="6801225" y="2787950"/>
            <a:ext cx="639600" cy="63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5" name="Shape 285"/>
          <p:cNvSpPr txBox="1"/>
          <p:nvPr/>
        </p:nvSpPr>
        <p:spPr>
          <a:xfrm>
            <a:off x="7440825" y="3007700"/>
            <a:ext cx="1703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Description</a:t>
            </a:r>
          </a:p>
        </p:txBody>
      </p:sp>
      <p:cxnSp>
        <p:nvCxnSpPr>
          <p:cNvPr id="286" name="Shape 286"/>
          <p:cNvCxnSpPr>
            <a:stCxn id="285" idx="1"/>
            <a:endCxn id="274" idx="3"/>
          </p:cNvCxnSpPr>
          <p:nvPr/>
        </p:nvCxnSpPr>
        <p:spPr>
          <a:xfrm rot="10800000">
            <a:off x="6801225" y="3175700"/>
            <a:ext cx="639600" cy="252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7" name="Shape 287"/>
          <p:cNvSpPr txBox="1"/>
          <p:nvPr/>
        </p:nvSpPr>
        <p:spPr>
          <a:xfrm>
            <a:off x="7231675" y="3420650"/>
            <a:ext cx="17910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Files backed up</a:t>
            </a:r>
          </a:p>
        </p:txBody>
      </p:sp>
      <p:cxnSp>
        <p:nvCxnSpPr>
          <p:cNvPr id="288" name="Shape 288"/>
          <p:cNvCxnSpPr>
            <a:stCxn id="287" idx="1"/>
            <a:endCxn id="275" idx="3"/>
          </p:cNvCxnSpPr>
          <p:nvPr/>
        </p:nvCxnSpPr>
        <p:spPr>
          <a:xfrm rot="10800000">
            <a:off x="6801475" y="3497750"/>
            <a:ext cx="430200" cy="116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9" name="Shape 289"/>
          <p:cNvSpPr txBox="1"/>
          <p:nvPr/>
        </p:nvSpPr>
        <p:spPr>
          <a:xfrm>
            <a:off x="350325" y="808075"/>
            <a:ext cx="8793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When you perform a `git commit`, Git moves your blobs out of the staging area and records them forever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90" name="Shape 290"/>
          <p:cNvSpPr txBox="1"/>
          <p:nvPr/>
        </p:nvSpPr>
        <p:spPr>
          <a:xfrm>
            <a:off x="350325" y="1407475"/>
            <a:ext cx="87936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commit -m “First commit!”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Makes a commit that saves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000">
                <a:solidFill>
                  <a:schemeClr val="dk1"/>
                </a:solidFill>
              </a:rPr>
              <a:t>’s state when it was added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Staging area is cleared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350325" y="808075"/>
            <a:ext cx="87936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What if we add and commit a new version of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000">
                <a:solidFill>
                  <a:schemeClr val="dk1"/>
                </a:solidFill>
              </a:rPr>
              <a:t>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Problem: Namespace Collisions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303" name="Shape 303"/>
          <p:cNvGrpSpPr/>
          <p:nvPr/>
        </p:nvGrpSpPr>
        <p:grpSpPr>
          <a:xfrm>
            <a:off x="5418650" y="2690025"/>
            <a:ext cx="1382700" cy="968900"/>
            <a:chOff x="6180650" y="2690025"/>
            <a:chExt cx="1382700" cy="968900"/>
          </a:xfrm>
        </p:grpSpPr>
        <p:sp>
          <p:nvSpPr>
            <p:cNvPr id="304" name="Shape 304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“First commit!”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Commit 1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308" name="Shape 308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5648950" y="3753575"/>
            <a:ext cx="1013576" cy="1276800"/>
            <a:chOff x="1150157" y="3054646"/>
            <a:chExt cx="1215902" cy="1276800"/>
          </a:xfrm>
        </p:grpSpPr>
        <p:sp>
          <p:nvSpPr>
            <p:cNvPr id="311" name="Shape 311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350325" y="808075"/>
            <a:ext cx="87936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What if we add and commit a new version of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000">
                <a:solidFill>
                  <a:schemeClr val="dk1"/>
                </a:solidFill>
              </a:rPr>
              <a:t>?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add wug.txt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Problem: Namespace Collisions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325" name="Shape 325"/>
          <p:cNvGrpSpPr/>
          <p:nvPr/>
        </p:nvGrpSpPr>
        <p:grpSpPr>
          <a:xfrm>
            <a:off x="5418650" y="2690025"/>
            <a:ext cx="1382700" cy="968900"/>
            <a:chOff x="6180650" y="2690025"/>
            <a:chExt cx="1382700" cy="968900"/>
          </a:xfrm>
        </p:grpSpPr>
        <p:sp>
          <p:nvSpPr>
            <p:cNvPr id="326" name="Shape 326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“First commit!”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Commit 1</a:t>
              </a:r>
            </a:p>
          </p:txBody>
        </p:sp>
      </p:grpSp>
      <p:grpSp>
        <p:nvGrpSpPr>
          <p:cNvPr id="329" name="Shape 329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330" name="Shape 330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331" name="Shape 331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332" name="Shape 332"/>
          <p:cNvGrpSpPr/>
          <p:nvPr/>
        </p:nvGrpSpPr>
        <p:grpSpPr>
          <a:xfrm>
            <a:off x="5648950" y="3753575"/>
            <a:ext cx="1013576" cy="1276800"/>
            <a:chOff x="1150157" y="3054646"/>
            <a:chExt cx="1215902" cy="1276800"/>
          </a:xfrm>
        </p:grpSpPr>
        <p:sp>
          <p:nvSpPr>
            <p:cNvPr id="333" name="Shape 333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334" name="Shape 334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335" name="Shape 335"/>
          <p:cNvGrpSpPr/>
          <p:nvPr/>
        </p:nvGrpSpPr>
        <p:grpSpPr>
          <a:xfrm>
            <a:off x="3325075" y="3432075"/>
            <a:ext cx="1013574" cy="1276100"/>
            <a:chOff x="1150142" y="3013096"/>
            <a:chExt cx="1215900" cy="1276100"/>
          </a:xfrm>
        </p:grpSpPr>
        <p:sp>
          <p:nvSpPr>
            <p:cNvPr id="336" name="Shape 336"/>
            <p:cNvSpPr/>
            <p:nvPr/>
          </p:nvSpPr>
          <p:spPr>
            <a:xfrm>
              <a:off x="1150157" y="333459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337" name="Shape 337"/>
            <p:cNvSpPr txBox="1"/>
            <p:nvPr/>
          </p:nvSpPr>
          <p:spPr>
            <a:xfrm>
              <a:off x="1150142" y="3013096"/>
              <a:ext cx="1215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350325" y="808075"/>
            <a:ext cx="87936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What if we add and commit a new version of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000">
                <a:solidFill>
                  <a:schemeClr val="dk1"/>
                </a:solidFill>
              </a:rPr>
              <a:t>?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add wug.txt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commit -m “Second!”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Problem: Namespace Collisions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350" name="Shape 350"/>
          <p:cNvGrpSpPr/>
          <p:nvPr/>
        </p:nvGrpSpPr>
        <p:grpSpPr>
          <a:xfrm>
            <a:off x="5418650" y="2690025"/>
            <a:ext cx="1382700" cy="968900"/>
            <a:chOff x="6180650" y="2690025"/>
            <a:chExt cx="1382700" cy="968900"/>
          </a:xfrm>
        </p:grpSpPr>
        <p:sp>
          <p:nvSpPr>
            <p:cNvPr id="351" name="Shape 351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“First commit!”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Commit 1</a:t>
              </a:r>
            </a:p>
          </p:txBody>
        </p:sp>
      </p:grpSp>
      <p:grpSp>
        <p:nvGrpSpPr>
          <p:cNvPr id="354" name="Shape 354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355" name="Shape 355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357" name="Shape 357"/>
          <p:cNvGrpSpPr/>
          <p:nvPr/>
        </p:nvGrpSpPr>
        <p:grpSpPr>
          <a:xfrm>
            <a:off x="5648950" y="3753575"/>
            <a:ext cx="1013576" cy="1276800"/>
            <a:chOff x="1150157" y="3054646"/>
            <a:chExt cx="1215902" cy="1276800"/>
          </a:xfrm>
        </p:grpSpPr>
        <p:sp>
          <p:nvSpPr>
            <p:cNvPr id="358" name="Shape 358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360" name="Shape 360"/>
          <p:cNvGrpSpPr/>
          <p:nvPr/>
        </p:nvGrpSpPr>
        <p:grpSpPr>
          <a:xfrm>
            <a:off x="7446037" y="3753925"/>
            <a:ext cx="1013574" cy="1276100"/>
            <a:chOff x="1150142" y="3013096"/>
            <a:chExt cx="1215900" cy="1276100"/>
          </a:xfrm>
        </p:grpSpPr>
        <p:sp>
          <p:nvSpPr>
            <p:cNvPr id="361" name="Shape 361"/>
            <p:cNvSpPr/>
            <p:nvPr/>
          </p:nvSpPr>
          <p:spPr>
            <a:xfrm>
              <a:off x="1150157" y="333459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362" name="Shape 362"/>
            <p:cNvSpPr txBox="1"/>
            <p:nvPr/>
          </p:nvSpPr>
          <p:spPr>
            <a:xfrm>
              <a:off x="1150142" y="3013096"/>
              <a:ext cx="1215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7261475" y="2690025"/>
            <a:ext cx="1382700" cy="968900"/>
            <a:chOff x="6180650" y="2690025"/>
            <a:chExt cx="1382700" cy="968900"/>
          </a:xfrm>
        </p:grpSpPr>
        <p:sp>
          <p:nvSpPr>
            <p:cNvPr id="364" name="Shape 364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“Second!”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Commit 2</a:t>
              </a:r>
            </a:p>
          </p:txBody>
        </p:sp>
      </p:grpSp>
      <p:cxnSp>
        <p:nvCxnSpPr>
          <p:cNvPr id="367" name="Shape 367"/>
          <p:cNvCxnSpPr>
            <a:stCxn id="364" idx="1"/>
            <a:endCxn id="351" idx="3"/>
          </p:cNvCxnSpPr>
          <p:nvPr/>
        </p:nvCxnSpPr>
        <p:spPr>
          <a:xfrm rot="10800000">
            <a:off x="6801275" y="3175625"/>
            <a:ext cx="46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8" name="Shape 368"/>
          <p:cNvSpPr txBox="1"/>
          <p:nvPr/>
        </p:nvSpPr>
        <p:spPr>
          <a:xfrm>
            <a:off x="4149775" y="2097875"/>
            <a:ext cx="1703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Which one?</a:t>
            </a:r>
          </a:p>
        </p:txBody>
      </p:sp>
      <p:cxnSp>
        <p:nvCxnSpPr>
          <p:cNvPr id="369" name="Shape 369"/>
          <p:cNvCxnSpPr>
            <a:stCxn id="368" idx="2"/>
          </p:cNvCxnSpPr>
          <p:nvPr/>
        </p:nvCxnSpPr>
        <p:spPr>
          <a:xfrm>
            <a:off x="5001325" y="2484275"/>
            <a:ext cx="786300" cy="929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0" name="Shape 370"/>
          <p:cNvCxnSpPr>
            <a:stCxn id="368" idx="2"/>
          </p:cNvCxnSpPr>
          <p:nvPr/>
        </p:nvCxnSpPr>
        <p:spPr>
          <a:xfrm>
            <a:off x="5001325" y="2484275"/>
            <a:ext cx="2562000" cy="920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/>
        </p:nvSpPr>
        <p:spPr>
          <a:xfrm>
            <a:off x="350325" y="960475"/>
            <a:ext cx="87936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Content-addressable storage means we’ll name our blobs based on their content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/>
              <a:t>How can we convert file content into a name?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Solution: Content-Addressable Storage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/>
        </p:nvSpPr>
        <p:spPr>
          <a:xfrm>
            <a:off x="350325" y="960475"/>
            <a:ext cx="87936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A hash function is a function that accepts as input data of arbitrary size, and spits out a digest of fixed size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Hash functions allow us to </a:t>
            </a:r>
            <a:r>
              <a:rPr i="1" lang="en" sz="2000"/>
              <a:t>summarize</a:t>
            </a:r>
            <a:r>
              <a:rPr lang="en" sz="2000"/>
              <a:t> data of arbitrary size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" sz="2000"/>
              <a:t>An object’s hash can be used to identify the content that has been hashed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Hashing</a:t>
            </a:r>
          </a:p>
        </p:txBody>
      </p:sp>
      <p:pic>
        <p:nvPicPr>
          <p:cNvPr descr="Image result for hashing"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775" y="2482100"/>
            <a:ext cx="4080550" cy="24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350325" y="960475"/>
            <a:ext cx="87936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The hash function used by both Git and Gitlet is </a:t>
            </a:r>
            <a:r>
              <a:rPr i="1" lang="en" sz="2000"/>
              <a:t>SHA-1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SHA-1 produces a 160-bit digest from arbitrarily large data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our purposes, we’ll interpret this digest as a string that we can use to name our files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Looks something like: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73105aa6ce9805a</a:t>
            </a:r>
            <a:r>
              <a:rPr lang="en" sz="2000"/>
              <a:t>… (40 characters long)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Gitlet, see the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Utils.java</a:t>
            </a:r>
            <a:r>
              <a:rPr lang="en" sz="2000"/>
              <a:t> file for help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if SHA-1 produces the same hash for two different blobs?</a:t>
            </a:r>
          </a:p>
          <a:p>
            <a:pPr indent="-355600" lvl="1" marL="914400" rtl="0">
              <a:spcBef>
                <a:spcPts val="0"/>
              </a:spcBef>
              <a:buSzPts val="2000"/>
              <a:buChar char="○"/>
            </a:pPr>
            <a:r>
              <a:rPr lang="en" sz="2000"/>
              <a:t>This is possible, but </a:t>
            </a:r>
            <a:r>
              <a:rPr i="1" lang="en" sz="2000"/>
              <a:t>extremely</a:t>
            </a:r>
            <a:r>
              <a:rPr lang="en" sz="2000"/>
              <a:t> unlikely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389" name="Shape 3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SHA-1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 txBox="1"/>
          <p:nvPr/>
        </p:nvSpPr>
        <p:spPr>
          <a:xfrm>
            <a:off x="350325" y="808075"/>
            <a:ext cx="87936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For each snapshot of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wug.txt</a:t>
            </a:r>
            <a:r>
              <a:rPr lang="en" sz="2000">
                <a:solidFill>
                  <a:schemeClr val="dk1"/>
                </a:solidFill>
              </a:rPr>
              <a:t>, we hash that blob’s contents and use the hash to name the blob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→ a9f6b23fca55b45c1de226...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alutations → b3d2399175fdc5c31...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398" name="Shape 39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SHA-1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402" name="Shape 402"/>
          <p:cNvGrpSpPr/>
          <p:nvPr/>
        </p:nvGrpSpPr>
        <p:grpSpPr>
          <a:xfrm>
            <a:off x="4940774" y="2690025"/>
            <a:ext cx="1688277" cy="968900"/>
            <a:chOff x="6180650" y="2690025"/>
            <a:chExt cx="1382700" cy="968900"/>
          </a:xfrm>
        </p:grpSpPr>
        <p:sp>
          <p:nvSpPr>
            <p:cNvPr id="403" name="Shape 403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“First commit!”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ug.txt 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→ a9..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Commit 1</a:t>
              </a:r>
            </a:p>
          </p:txBody>
        </p:sp>
      </p:grpSp>
      <p:grpSp>
        <p:nvGrpSpPr>
          <p:cNvPr id="406" name="Shape 406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407" name="Shape 407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408" name="Shape 408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5648950" y="3753575"/>
            <a:ext cx="1013576" cy="1276800"/>
            <a:chOff x="1150157" y="3054646"/>
            <a:chExt cx="1215902" cy="1276800"/>
          </a:xfrm>
        </p:grpSpPr>
        <p:sp>
          <p:nvSpPr>
            <p:cNvPr id="410" name="Shape 410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411" name="Shape 411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a9f6b...</a:t>
              </a:r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7446037" y="3753925"/>
            <a:ext cx="1013574" cy="1276100"/>
            <a:chOff x="1150142" y="3013096"/>
            <a:chExt cx="1215900" cy="1276100"/>
          </a:xfrm>
        </p:grpSpPr>
        <p:sp>
          <p:nvSpPr>
            <p:cNvPr id="413" name="Shape 413"/>
            <p:cNvSpPr/>
            <p:nvPr/>
          </p:nvSpPr>
          <p:spPr>
            <a:xfrm>
              <a:off x="1150157" y="333459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414" name="Shape 414"/>
            <p:cNvSpPr txBox="1"/>
            <p:nvPr/>
          </p:nvSpPr>
          <p:spPr>
            <a:xfrm>
              <a:off x="1150142" y="3013096"/>
              <a:ext cx="1215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b3d23...</a:t>
              </a:r>
            </a:p>
          </p:txBody>
        </p:sp>
      </p:grpSp>
      <p:grpSp>
        <p:nvGrpSpPr>
          <p:cNvPr id="415" name="Shape 415"/>
          <p:cNvGrpSpPr/>
          <p:nvPr/>
        </p:nvGrpSpPr>
        <p:grpSpPr>
          <a:xfrm>
            <a:off x="7128253" y="2690025"/>
            <a:ext cx="1688277" cy="968900"/>
            <a:chOff x="6180650" y="2690025"/>
            <a:chExt cx="1382700" cy="968900"/>
          </a:xfrm>
        </p:grpSpPr>
        <p:sp>
          <p:nvSpPr>
            <p:cNvPr id="416" name="Shape 416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“Second!”</a:t>
              </a:r>
            </a:p>
          </p:txBody>
        </p:sp>
        <p:sp>
          <p:nvSpPr>
            <p:cNvPr id="417" name="Shape 417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ug.txt 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→ b3..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Commit 2</a:t>
              </a:r>
            </a:p>
          </p:txBody>
        </p:sp>
      </p:grpSp>
      <p:cxnSp>
        <p:nvCxnSpPr>
          <p:cNvPr id="419" name="Shape 419"/>
          <p:cNvCxnSpPr>
            <a:stCxn id="416" idx="1"/>
            <a:endCxn id="403" idx="3"/>
          </p:cNvCxnSpPr>
          <p:nvPr/>
        </p:nvCxnSpPr>
        <p:spPr>
          <a:xfrm rot="10800000">
            <a:off x="6629053" y="3175625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0" name="Shape 420"/>
          <p:cNvSpPr txBox="1"/>
          <p:nvPr/>
        </p:nvSpPr>
        <p:spPr>
          <a:xfrm>
            <a:off x="6431725" y="1481400"/>
            <a:ext cx="2651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Commit objects map file names to hash IDs</a:t>
            </a:r>
          </a:p>
        </p:txBody>
      </p:sp>
      <p:cxnSp>
        <p:nvCxnSpPr>
          <p:cNvPr id="421" name="Shape 421"/>
          <p:cNvCxnSpPr>
            <a:stCxn id="420" idx="2"/>
            <a:endCxn id="404" idx="0"/>
          </p:cNvCxnSpPr>
          <p:nvPr/>
        </p:nvCxnSpPr>
        <p:spPr>
          <a:xfrm flipH="1">
            <a:off x="5784925" y="2291100"/>
            <a:ext cx="1972500" cy="10455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2" name="Shape 422"/>
          <p:cNvCxnSpPr>
            <a:stCxn id="420" idx="2"/>
            <a:endCxn id="417" idx="0"/>
          </p:cNvCxnSpPr>
          <p:nvPr/>
        </p:nvCxnSpPr>
        <p:spPr>
          <a:xfrm>
            <a:off x="7757425" y="2291100"/>
            <a:ext cx="215100" cy="10455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8" y="6928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CS61BL, Summer 2017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Lecture 3: Abstract Data Types, Gitlet, Java 8, Trees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450" y="3896900"/>
            <a:ext cx="1183175" cy="9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 txBox="1"/>
          <p:nvPr/>
        </p:nvSpPr>
        <p:spPr>
          <a:xfrm>
            <a:off x="350325" y="808075"/>
            <a:ext cx="87936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We can identify commits the same way!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Commits can be identified by the hash of their content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“First commit!” + (wug.txt → a9..) → 93b24ca95a12...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“Second!” + (wug.txt → b3..) → c22da8d636e99...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431" name="Shape 4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SHA-1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435" name="Shape 435"/>
          <p:cNvGrpSpPr/>
          <p:nvPr/>
        </p:nvGrpSpPr>
        <p:grpSpPr>
          <a:xfrm>
            <a:off x="4940774" y="2690025"/>
            <a:ext cx="1688277" cy="968900"/>
            <a:chOff x="6180650" y="2690025"/>
            <a:chExt cx="1382700" cy="968900"/>
          </a:xfrm>
        </p:grpSpPr>
        <p:sp>
          <p:nvSpPr>
            <p:cNvPr id="436" name="Shape 436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“First commit!”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 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→ a9..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93b24ca95...</a:t>
              </a:r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440" name="Shape 440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441" name="Shape 441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5648950" y="3753575"/>
            <a:ext cx="1013576" cy="1276800"/>
            <a:chOff x="1150157" y="3054646"/>
            <a:chExt cx="1215902" cy="1276800"/>
          </a:xfrm>
        </p:grpSpPr>
        <p:sp>
          <p:nvSpPr>
            <p:cNvPr id="443" name="Shape 443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444" name="Shape 444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a9f6b...</a:t>
              </a:r>
            </a:p>
          </p:txBody>
        </p:sp>
      </p:grpSp>
      <p:grpSp>
        <p:nvGrpSpPr>
          <p:cNvPr id="445" name="Shape 445"/>
          <p:cNvGrpSpPr/>
          <p:nvPr/>
        </p:nvGrpSpPr>
        <p:grpSpPr>
          <a:xfrm>
            <a:off x="7446037" y="3753925"/>
            <a:ext cx="1013574" cy="1276100"/>
            <a:chOff x="1150142" y="3013096"/>
            <a:chExt cx="1215900" cy="1276100"/>
          </a:xfrm>
        </p:grpSpPr>
        <p:sp>
          <p:nvSpPr>
            <p:cNvPr id="446" name="Shape 446"/>
            <p:cNvSpPr/>
            <p:nvPr/>
          </p:nvSpPr>
          <p:spPr>
            <a:xfrm>
              <a:off x="1150157" y="333459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447" name="Shape 447"/>
            <p:cNvSpPr txBox="1"/>
            <p:nvPr/>
          </p:nvSpPr>
          <p:spPr>
            <a:xfrm>
              <a:off x="1150142" y="3013096"/>
              <a:ext cx="1215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b3d23...</a:t>
              </a:r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7128253" y="2690025"/>
            <a:ext cx="1688277" cy="968900"/>
            <a:chOff x="6180650" y="2690025"/>
            <a:chExt cx="1382700" cy="968900"/>
          </a:xfrm>
        </p:grpSpPr>
        <p:sp>
          <p:nvSpPr>
            <p:cNvPr id="449" name="Shape 449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“Second!”</a:t>
              </a:r>
            </a:p>
          </p:txBody>
        </p:sp>
        <p:sp>
          <p:nvSpPr>
            <p:cNvPr id="450" name="Shape 450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 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→ b3..</a:t>
              </a:r>
            </a:p>
          </p:txBody>
        </p:sp>
        <p:sp>
          <p:nvSpPr>
            <p:cNvPr id="451" name="Shape 451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c22da8d6...</a:t>
              </a:r>
            </a:p>
          </p:txBody>
        </p:sp>
      </p:grpSp>
      <p:cxnSp>
        <p:nvCxnSpPr>
          <p:cNvPr id="452" name="Shape 452"/>
          <p:cNvCxnSpPr>
            <a:stCxn id="449" idx="1"/>
            <a:endCxn id="436" idx="3"/>
          </p:cNvCxnSpPr>
          <p:nvPr/>
        </p:nvCxnSpPr>
        <p:spPr>
          <a:xfrm rot="10800000">
            <a:off x="6629053" y="3175625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3" name="Shape 453"/>
          <p:cNvSpPr txBox="1"/>
          <p:nvPr/>
        </p:nvSpPr>
        <p:spPr>
          <a:xfrm>
            <a:off x="3165225" y="2104625"/>
            <a:ext cx="61329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Commit objects saved in the .git folder with these names</a:t>
            </a:r>
          </a:p>
        </p:txBody>
      </p:sp>
      <p:cxnSp>
        <p:nvCxnSpPr>
          <p:cNvPr id="454" name="Shape 454"/>
          <p:cNvCxnSpPr>
            <a:stCxn id="453" idx="2"/>
            <a:endCxn id="438" idx="0"/>
          </p:cNvCxnSpPr>
          <p:nvPr/>
        </p:nvCxnSpPr>
        <p:spPr>
          <a:xfrm flipH="1">
            <a:off x="5784975" y="2539625"/>
            <a:ext cx="446700" cy="150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5" name="Shape 455"/>
          <p:cNvCxnSpPr>
            <a:stCxn id="453" idx="2"/>
            <a:endCxn id="451" idx="0"/>
          </p:cNvCxnSpPr>
          <p:nvPr/>
        </p:nvCxnSpPr>
        <p:spPr>
          <a:xfrm>
            <a:off x="6231675" y="2539625"/>
            <a:ext cx="1740600" cy="150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/>
        </p:nvSpPr>
        <p:spPr>
          <a:xfrm>
            <a:off x="350325" y="808075"/>
            <a:ext cx="87936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SHA-1 is</a:t>
            </a:r>
            <a:r>
              <a:rPr lang="en" sz="2000">
                <a:solidFill>
                  <a:schemeClr val="dk1"/>
                </a:solidFill>
              </a:rPr>
              <a:t> where the crazy commit ID strings in Git come from!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461" name="Shape 46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SHA-1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63" y="1742324"/>
            <a:ext cx="7668674" cy="19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1812650" y="1789075"/>
            <a:ext cx="6183300" cy="349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Branching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/>
        </p:nvSpPr>
        <p:spPr>
          <a:xfrm>
            <a:off x="350325" y="808075"/>
            <a:ext cx="87936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Branching allows you to diverge from the main line of development and continue working without messing with that main line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Can later merge your branch back into the main line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Great for writing experimental code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But how does it work?</a:t>
            </a:r>
          </a:p>
        </p:txBody>
      </p:sp>
      <p:sp>
        <p:nvSpPr>
          <p:cNvPr id="474" name="Shape 47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 Aside: Branching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350" y="2505825"/>
            <a:ext cx="3237368" cy="242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50325" y="808075"/>
            <a:ext cx="87936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A branch is just a special name for a commit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Git and Gitlet’s default branch name is </a:t>
            </a:r>
            <a:r>
              <a:rPr i="1" lang="en" sz="2000">
                <a:solidFill>
                  <a:schemeClr val="dk1"/>
                </a:solidFill>
              </a:rPr>
              <a:t>master</a:t>
            </a:r>
          </a:p>
        </p:txBody>
      </p:sp>
      <p:sp>
        <p:nvSpPr>
          <p:cNvPr id="481" name="Shape 48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What is a Branch?</a:t>
            </a:r>
          </a:p>
        </p:txBody>
      </p:sp>
      <p:sp>
        <p:nvSpPr>
          <p:cNvPr id="482" name="Shape 482"/>
          <p:cNvSpPr/>
          <p:nvPr/>
        </p:nvSpPr>
        <p:spPr>
          <a:xfrm>
            <a:off x="3647850" y="40397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sp>
        <p:nvSpPr>
          <p:cNvPr id="483" name="Shape 483"/>
          <p:cNvSpPr/>
          <p:nvPr/>
        </p:nvSpPr>
        <p:spPr>
          <a:xfrm>
            <a:off x="3647850" y="32789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484" name="Shape 484"/>
          <p:cNvCxnSpPr>
            <a:stCxn id="483" idx="2"/>
            <a:endCxn id="482" idx="0"/>
          </p:cNvCxnSpPr>
          <p:nvPr/>
        </p:nvCxnSpPr>
        <p:spPr>
          <a:xfrm>
            <a:off x="4572000" y="3717500"/>
            <a:ext cx="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350325" y="808075"/>
            <a:ext cx="87936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A branch is just a special name for a commit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Git and Gitlet’s default branch name is </a:t>
            </a:r>
            <a:r>
              <a:rPr i="1" lang="en" sz="2000">
                <a:solidFill>
                  <a:schemeClr val="dk1"/>
                </a:solidFill>
              </a:rPr>
              <a:t>master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When you make a new commit, your branch pointer moves forward automatically</a:t>
            </a:r>
          </a:p>
        </p:txBody>
      </p:sp>
      <p:sp>
        <p:nvSpPr>
          <p:cNvPr id="490" name="Shape 49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What is a Branch?</a:t>
            </a:r>
          </a:p>
        </p:txBody>
      </p:sp>
      <p:sp>
        <p:nvSpPr>
          <p:cNvPr id="491" name="Shape 491"/>
          <p:cNvSpPr/>
          <p:nvPr/>
        </p:nvSpPr>
        <p:spPr>
          <a:xfrm>
            <a:off x="486902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492" name="Shape 492"/>
          <p:cNvSpPr/>
          <p:nvPr/>
        </p:nvSpPr>
        <p:spPr>
          <a:xfrm>
            <a:off x="4869025" y="32697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493" name="Shape 493"/>
          <p:cNvCxnSpPr>
            <a:stCxn id="492" idx="2"/>
            <a:endCxn id="491" idx="0"/>
          </p:cNvCxnSpPr>
          <p:nvPr/>
        </p:nvCxnSpPr>
        <p:spPr>
          <a:xfrm>
            <a:off x="5793175" y="3708300"/>
            <a:ext cx="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4" name="Shape 494"/>
          <p:cNvSpPr/>
          <p:nvPr/>
        </p:nvSpPr>
        <p:spPr>
          <a:xfrm>
            <a:off x="242667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495" name="Shape 495"/>
          <p:cNvCxnSpPr>
            <a:stCxn id="491" idx="1"/>
            <a:endCxn id="494" idx="3"/>
          </p:cNvCxnSpPr>
          <p:nvPr/>
        </p:nvCxnSpPr>
        <p:spPr>
          <a:xfrm rot="10800000">
            <a:off x="4275025" y="42498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6" name="Shape 496"/>
          <p:cNvCxnSpPr>
            <a:stCxn id="497" idx="2"/>
            <a:endCxn id="491" idx="3"/>
          </p:cNvCxnSpPr>
          <p:nvPr/>
        </p:nvCxnSpPr>
        <p:spPr>
          <a:xfrm flipH="1">
            <a:off x="6717200" y="3450625"/>
            <a:ext cx="1191300" cy="7992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7" name="Shape 497"/>
          <p:cNvSpPr txBox="1"/>
          <p:nvPr/>
        </p:nvSpPr>
        <p:spPr>
          <a:xfrm>
            <a:off x="7121750" y="3012025"/>
            <a:ext cx="1573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New commit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/>
        </p:nvSpPr>
        <p:spPr>
          <a:xfrm>
            <a:off x="350325" y="808075"/>
            <a:ext cx="87936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A branch is just a special name for a commit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Git and Gitlet’s default branch name is </a:t>
            </a:r>
            <a:r>
              <a:rPr i="1" lang="en" sz="2000">
                <a:solidFill>
                  <a:schemeClr val="dk1"/>
                </a:solidFill>
              </a:rPr>
              <a:t>master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When you make a new commit, your branch pointer moves forward automatically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Can make a new branch with the </a:t>
            </a:r>
            <a:r>
              <a:rPr b="1" lang="en" sz="2000">
                <a:solidFill>
                  <a:schemeClr val="dk1"/>
                </a:solidFill>
              </a:rPr>
              <a:t>branch</a:t>
            </a:r>
            <a:r>
              <a:rPr lang="en" sz="2000">
                <a:solidFill>
                  <a:schemeClr val="dk1"/>
                </a:solidFill>
              </a:rPr>
              <a:t> command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Creates a new branch pointing to the commit you’re currently on</a:t>
            </a:r>
          </a:p>
        </p:txBody>
      </p:sp>
      <p:sp>
        <p:nvSpPr>
          <p:cNvPr id="503" name="Shape 50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What is a Branch?</a:t>
            </a:r>
          </a:p>
        </p:txBody>
      </p:sp>
      <p:sp>
        <p:nvSpPr>
          <p:cNvPr id="504" name="Shape 504"/>
          <p:cNvSpPr/>
          <p:nvPr/>
        </p:nvSpPr>
        <p:spPr>
          <a:xfrm>
            <a:off x="486902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505" name="Shape 505"/>
          <p:cNvSpPr/>
          <p:nvPr/>
        </p:nvSpPr>
        <p:spPr>
          <a:xfrm>
            <a:off x="4869025" y="32697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506" name="Shape 506"/>
          <p:cNvCxnSpPr>
            <a:stCxn id="505" idx="2"/>
            <a:endCxn id="504" idx="0"/>
          </p:cNvCxnSpPr>
          <p:nvPr/>
        </p:nvCxnSpPr>
        <p:spPr>
          <a:xfrm>
            <a:off x="5793175" y="3708300"/>
            <a:ext cx="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7" name="Shape 507"/>
          <p:cNvSpPr/>
          <p:nvPr/>
        </p:nvSpPr>
        <p:spPr>
          <a:xfrm>
            <a:off x="242667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508" name="Shape 508"/>
          <p:cNvCxnSpPr>
            <a:stCxn id="504" idx="1"/>
            <a:endCxn id="507" idx="3"/>
          </p:cNvCxnSpPr>
          <p:nvPr/>
        </p:nvCxnSpPr>
        <p:spPr>
          <a:xfrm rot="10800000">
            <a:off x="4275025" y="42498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/>
        </p:nvSpPr>
        <p:spPr>
          <a:xfrm>
            <a:off x="350325" y="808075"/>
            <a:ext cx="87936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A branch is just a special name for a commit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Git and Gitlet’s default branch name is </a:t>
            </a:r>
            <a:r>
              <a:rPr i="1" lang="en" sz="2000">
                <a:solidFill>
                  <a:schemeClr val="dk1"/>
                </a:solidFill>
              </a:rPr>
              <a:t>master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When you make a new commit, your branch pointer moves forward automatically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Can make a new branch with the </a:t>
            </a:r>
            <a:r>
              <a:rPr b="1" lang="en" sz="2000">
                <a:solidFill>
                  <a:schemeClr val="dk1"/>
                </a:solidFill>
              </a:rPr>
              <a:t>branch</a:t>
            </a:r>
            <a:r>
              <a:rPr lang="en" sz="2000">
                <a:solidFill>
                  <a:schemeClr val="dk1"/>
                </a:solidFill>
              </a:rPr>
              <a:t> command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Creates a new branch pointing to the commit you’re currently on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Example: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branch testing</a:t>
            </a:r>
          </a:p>
        </p:txBody>
      </p:sp>
      <p:sp>
        <p:nvSpPr>
          <p:cNvPr id="514" name="Shape 5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What is a Branch?</a:t>
            </a:r>
          </a:p>
        </p:txBody>
      </p:sp>
      <p:sp>
        <p:nvSpPr>
          <p:cNvPr id="515" name="Shape 515"/>
          <p:cNvSpPr/>
          <p:nvPr/>
        </p:nvSpPr>
        <p:spPr>
          <a:xfrm>
            <a:off x="486902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516" name="Shape 516"/>
          <p:cNvSpPr/>
          <p:nvPr/>
        </p:nvSpPr>
        <p:spPr>
          <a:xfrm>
            <a:off x="3764875" y="32697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517" name="Shape 517"/>
          <p:cNvCxnSpPr>
            <a:stCxn id="516" idx="2"/>
            <a:endCxn id="515" idx="0"/>
          </p:cNvCxnSpPr>
          <p:nvPr/>
        </p:nvCxnSpPr>
        <p:spPr>
          <a:xfrm>
            <a:off x="4689025" y="3708300"/>
            <a:ext cx="110430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8" name="Shape 518"/>
          <p:cNvSpPr/>
          <p:nvPr/>
        </p:nvSpPr>
        <p:spPr>
          <a:xfrm>
            <a:off x="242667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519" name="Shape 519"/>
          <p:cNvCxnSpPr>
            <a:stCxn id="515" idx="1"/>
            <a:endCxn id="518" idx="3"/>
          </p:cNvCxnSpPr>
          <p:nvPr/>
        </p:nvCxnSpPr>
        <p:spPr>
          <a:xfrm rot="10800000">
            <a:off x="4275025" y="42498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0" name="Shape 520"/>
          <p:cNvSpPr/>
          <p:nvPr/>
        </p:nvSpPr>
        <p:spPr>
          <a:xfrm>
            <a:off x="5931325" y="3269625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521" name="Shape 521"/>
          <p:cNvCxnSpPr>
            <a:stCxn id="520" idx="2"/>
            <a:endCxn id="515" idx="0"/>
          </p:cNvCxnSpPr>
          <p:nvPr/>
        </p:nvCxnSpPr>
        <p:spPr>
          <a:xfrm flipH="1">
            <a:off x="5793175" y="3708225"/>
            <a:ext cx="1062300" cy="3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350325" y="808075"/>
            <a:ext cx="87936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Git maintains a special pointer to the branch you’re currently on, called </a:t>
            </a: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" name="Shape 5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How Does Git Know What Branch You’re On?</a:t>
            </a:r>
          </a:p>
        </p:txBody>
      </p:sp>
      <p:sp>
        <p:nvSpPr>
          <p:cNvPr id="528" name="Shape 528"/>
          <p:cNvSpPr/>
          <p:nvPr/>
        </p:nvSpPr>
        <p:spPr>
          <a:xfrm>
            <a:off x="486902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529" name="Shape 529"/>
          <p:cNvSpPr/>
          <p:nvPr/>
        </p:nvSpPr>
        <p:spPr>
          <a:xfrm>
            <a:off x="3764875" y="32697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530" name="Shape 530"/>
          <p:cNvCxnSpPr>
            <a:stCxn id="529" idx="2"/>
            <a:endCxn id="528" idx="0"/>
          </p:cNvCxnSpPr>
          <p:nvPr/>
        </p:nvCxnSpPr>
        <p:spPr>
          <a:xfrm>
            <a:off x="4689025" y="3708300"/>
            <a:ext cx="110430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1" name="Shape 531"/>
          <p:cNvSpPr/>
          <p:nvPr/>
        </p:nvSpPr>
        <p:spPr>
          <a:xfrm>
            <a:off x="242667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532" name="Shape 532"/>
          <p:cNvCxnSpPr>
            <a:stCxn id="528" idx="1"/>
            <a:endCxn id="531" idx="3"/>
          </p:cNvCxnSpPr>
          <p:nvPr/>
        </p:nvCxnSpPr>
        <p:spPr>
          <a:xfrm rot="10800000">
            <a:off x="4275025" y="42498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3" name="Shape 533"/>
          <p:cNvSpPr/>
          <p:nvPr/>
        </p:nvSpPr>
        <p:spPr>
          <a:xfrm>
            <a:off x="5931325" y="3269625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534" name="Shape 534"/>
          <p:cNvCxnSpPr>
            <a:stCxn id="533" idx="2"/>
            <a:endCxn id="528" idx="0"/>
          </p:cNvCxnSpPr>
          <p:nvPr/>
        </p:nvCxnSpPr>
        <p:spPr>
          <a:xfrm flipH="1">
            <a:off x="5793175" y="3708225"/>
            <a:ext cx="1062300" cy="3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5" name="Shape 535"/>
          <p:cNvSpPr/>
          <p:nvPr/>
        </p:nvSpPr>
        <p:spPr>
          <a:xfrm>
            <a:off x="3764875" y="2561025"/>
            <a:ext cx="1848300" cy="4386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HEAD</a:t>
            </a:r>
          </a:p>
        </p:txBody>
      </p:sp>
      <p:cxnSp>
        <p:nvCxnSpPr>
          <p:cNvPr id="536" name="Shape 536"/>
          <p:cNvCxnSpPr>
            <a:stCxn id="535" idx="2"/>
            <a:endCxn id="529" idx="0"/>
          </p:cNvCxnSpPr>
          <p:nvPr/>
        </p:nvCxnSpPr>
        <p:spPr>
          <a:xfrm>
            <a:off x="4689025" y="2999625"/>
            <a:ext cx="0" cy="27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/>
        </p:nvSpPr>
        <p:spPr>
          <a:xfrm>
            <a:off x="350325" y="808075"/>
            <a:ext cx="87936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Git maintains a special pointer to the branch you’re currently on, called </a:t>
            </a: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When you check out another branch,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2000">
                <a:solidFill>
                  <a:schemeClr val="dk1"/>
                </a:solidFill>
              </a:rPr>
              <a:t> changes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Example: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checkout testing</a:t>
            </a:r>
          </a:p>
        </p:txBody>
      </p:sp>
      <p:sp>
        <p:nvSpPr>
          <p:cNvPr id="542" name="Shape 5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How Does Git Know What Branch You’re On?</a:t>
            </a:r>
          </a:p>
        </p:txBody>
      </p:sp>
      <p:sp>
        <p:nvSpPr>
          <p:cNvPr id="543" name="Shape 543"/>
          <p:cNvSpPr/>
          <p:nvPr/>
        </p:nvSpPr>
        <p:spPr>
          <a:xfrm>
            <a:off x="486902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544" name="Shape 544"/>
          <p:cNvSpPr/>
          <p:nvPr/>
        </p:nvSpPr>
        <p:spPr>
          <a:xfrm>
            <a:off x="3764875" y="32697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545" name="Shape 545"/>
          <p:cNvCxnSpPr>
            <a:stCxn id="544" idx="2"/>
            <a:endCxn id="543" idx="0"/>
          </p:cNvCxnSpPr>
          <p:nvPr/>
        </p:nvCxnSpPr>
        <p:spPr>
          <a:xfrm>
            <a:off x="4689025" y="3708300"/>
            <a:ext cx="110430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6" name="Shape 546"/>
          <p:cNvSpPr/>
          <p:nvPr/>
        </p:nvSpPr>
        <p:spPr>
          <a:xfrm>
            <a:off x="242667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547" name="Shape 547"/>
          <p:cNvCxnSpPr>
            <a:stCxn id="543" idx="1"/>
            <a:endCxn id="546" idx="3"/>
          </p:cNvCxnSpPr>
          <p:nvPr/>
        </p:nvCxnSpPr>
        <p:spPr>
          <a:xfrm rot="10800000">
            <a:off x="4275025" y="42498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8" name="Shape 548"/>
          <p:cNvSpPr/>
          <p:nvPr/>
        </p:nvSpPr>
        <p:spPr>
          <a:xfrm>
            <a:off x="5931325" y="3269625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549" name="Shape 549"/>
          <p:cNvCxnSpPr>
            <a:stCxn id="548" idx="2"/>
            <a:endCxn id="543" idx="0"/>
          </p:cNvCxnSpPr>
          <p:nvPr/>
        </p:nvCxnSpPr>
        <p:spPr>
          <a:xfrm flipH="1">
            <a:off x="5793175" y="3708225"/>
            <a:ext cx="1062300" cy="3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50" name="Shape 550"/>
          <p:cNvGrpSpPr/>
          <p:nvPr/>
        </p:nvGrpSpPr>
        <p:grpSpPr>
          <a:xfrm>
            <a:off x="3764875" y="2561025"/>
            <a:ext cx="1848300" cy="708600"/>
            <a:chOff x="3764875" y="2561025"/>
            <a:chExt cx="1848300" cy="708600"/>
          </a:xfrm>
        </p:grpSpPr>
        <p:sp>
          <p:nvSpPr>
            <p:cNvPr id="551" name="Shape 551"/>
            <p:cNvSpPr/>
            <p:nvPr/>
          </p:nvSpPr>
          <p:spPr>
            <a:xfrm>
              <a:off x="3764875" y="2561025"/>
              <a:ext cx="1848300" cy="4386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</a:p>
          </p:txBody>
        </p:sp>
        <p:cxnSp>
          <p:nvCxnSpPr>
            <p:cNvPr id="552" name="Shape 552"/>
            <p:cNvCxnSpPr>
              <a:stCxn id="551" idx="2"/>
            </p:cNvCxnSpPr>
            <p:nvPr/>
          </p:nvCxnSpPr>
          <p:spPr>
            <a:xfrm>
              <a:off x="4689025" y="2999625"/>
              <a:ext cx="0" cy="27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Abstract Data Types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/>
        </p:nvSpPr>
        <p:spPr>
          <a:xfrm>
            <a:off x="350325" y="808075"/>
            <a:ext cx="87936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Git maintains a special pointer to the branch you’re currently on, called </a:t>
            </a: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When you check out another branch,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2000">
                <a:solidFill>
                  <a:schemeClr val="dk1"/>
                </a:solidFill>
              </a:rPr>
              <a:t> changes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Example: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checkout testing</a:t>
            </a:r>
          </a:p>
        </p:txBody>
      </p:sp>
      <p:sp>
        <p:nvSpPr>
          <p:cNvPr id="558" name="Shape 5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How Does Git Know What Branch You’re On?</a:t>
            </a:r>
          </a:p>
        </p:txBody>
      </p:sp>
      <p:sp>
        <p:nvSpPr>
          <p:cNvPr id="559" name="Shape 559"/>
          <p:cNvSpPr/>
          <p:nvPr/>
        </p:nvSpPr>
        <p:spPr>
          <a:xfrm>
            <a:off x="486902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560" name="Shape 560"/>
          <p:cNvSpPr/>
          <p:nvPr/>
        </p:nvSpPr>
        <p:spPr>
          <a:xfrm>
            <a:off x="3764875" y="32697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561" name="Shape 561"/>
          <p:cNvCxnSpPr>
            <a:stCxn id="560" idx="2"/>
            <a:endCxn id="559" idx="0"/>
          </p:cNvCxnSpPr>
          <p:nvPr/>
        </p:nvCxnSpPr>
        <p:spPr>
          <a:xfrm>
            <a:off x="4689025" y="3708300"/>
            <a:ext cx="110430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2" name="Shape 562"/>
          <p:cNvSpPr/>
          <p:nvPr/>
        </p:nvSpPr>
        <p:spPr>
          <a:xfrm>
            <a:off x="242667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563" name="Shape 563"/>
          <p:cNvCxnSpPr>
            <a:stCxn id="559" idx="1"/>
            <a:endCxn id="562" idx="3"/>
          </p:cNvCxnSpPr>
          <p:nvPr/>
        </p:nvCxnSpPr>
        <p:spPr>
          <a:xfrm rot="10800000">
            <a:off x="4275025" y="42498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4" name="Shape 564"/>
          <p:cNvSpPr/>
          <p:nvPr/>
        </p:nvSpPr>
        <p:spPr>
          <a:xfrm>
            <a:off x="5931325" y="3269625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565" name="Shape 565"/>
          <p:cNvCxnSpPr>
            <a:stCxn id="564" idx="2"/>
            <a:endCxn id="559" idx="0"/>
          </p:cNvCxnSpPr>
          <p:nvPr/>
        </p:nvCxnSpPr>
        <p:spPr>
          <a:xfrm flipH="1">
            <a:off x="5793175" y="3708225"/>
            <a:ext cx="1062300" cy="3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66" name="Shape 566"/>
          <p:cNvGrpSpPr/>
          <p:nvPr/>
        </p:nvGrpSpPr>
        <p:grpSpPr>
          <a:xfrm>
            <a:off x="5931325" y="2561100"/>
            <a:ext cx="1848300" cy="708600"/>
            <a:chOff x="3764875" y="2561025"/>
            <a:chExt cx="1848300" cy="708600"/>
          </a:xfrm>
        </p:grpSpPr>
        <p:sp>
          <p:nvSpPr>
            <p:cNvPr id="567" name="Shape 567"/>
            <p:cNvSpPr/>
            <p:nvPr/>
          </p:nvSpPr>
          <p:spPr>
            <a:xfrm>
              <a:off x="3764875" y="2561025"/>
              <a:ext cx="1848300" cy="4386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</a:p>
          </p:txBody>
        </p:sp>
        <p:cxnSp>
          <p:nvCxnSpPr>
            <p:cNvPr id="568" name="Shape 568"/>
            <p:cNvCxnSpPr>
              <a:stCxn id="567" idx="2"/>
            </p:cNvCxnSpPr>
            <p:nvPr/>
          </p:nvCxnSpPr>
          <p:spPr>
            <a:xfrm>
              <a:off x="4689025" y="2999625"/>
              <a:ext cx="0" cy="27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350325" y="808075"/>
            <a:ext cx="87936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Git maintains a special pointer to the branch you’re currently on, called </a:t>
            </a: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When you check out another branch,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2000">
                <a:solidFill>
                  <a:schemeClr val="dk1"/>
                </a:solidFill>
              </a:rPr>
              <a:t> changes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Example: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checkout testing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Further commits will now advance the newly checked-out branch pointer</a:t>
            </a:r>
          </a:p>
        </p:txBody>
      </p:sp>
      <p:sp>
        <p:nvSpPr>
          <p:cNvPr id="574" name="Shape 57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 Aside: Branching</a:t>
            </a:r>
          </a:p>
        </p:txBody>
      </p:sp>
      <p:sp>
        <p:nvSpPr>
          <p:cNvPr id="575" name="Shape 575"/>
          <p:cNvSpPr/>
          <p:nvPr/>
        </p:nvSpPr>
        <p:spPr>
          <a:xfrm>
            <a:off x="486902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576" name="Shape 576"/>
          <p:cNvSpPr/>
          <p:nvPr/>
        </p:nvSpPr>
        <p:spPr>
          <a:xfrm>
            <a:off x="3764875" y="32697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577" name="Shape 577"/>
          <p:cNvCxnSpPr>
            <a:stCxn id="576" idx="2"/>
            <a:endCxn id="575" idx="0"/>
          </p:cNvCxnSpPr>
          <p:nvPr/>
        </p:nvCxnSpPr>
        <p:spPr>
          <a:xfrm>
            <a:off x="4689025" y="3708300"/>
            <a:ext cx="110430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8" name="Shape 578"/>
          <p:cNvSpPr/>
          <p:nvPr/>
        </p:nvSpPr>
        <p:spPr>
          <a:xfrm>
            <a:off x="2426675" y="40305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579" name="Shape 579"/>
          <p:cNvCxnSpPr>
            <a:stCxn id="575" idx="1"/>
            <a:endCxn id="578" idx="3"/>
          </p:cNvCxnSpPr>
          <p:nvPr/>
        </p:nvCxnSpPr>
        <p:spPr>
          <a:xfrm rot="10800000">
            <a:off x="4275025" y="42498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0" name="Shape 580"/>
          <p:cNvSpPr/>
          <p:nvPr/>
        </p:nvSpPr>
        <p:spPr>
          <a:xfrm>
            <a:off x="5931325" y="3269625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581" name="Shape 581"/>
          <p:cNvCxnSpPr>
            <a:stCxn id="580" idx="2"/>
            <a:endCxn id="575" idx="0"/>
          </p:cNvCxnSpPr>
          <p:nvPr/>
        </p:nvCxnSpPr>
        <p:spPr>
          <a:xfrm flipH="1">
            <a:off x="5793175" y="3708225"/>
            <a:ext cx="1062300" cy="3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82" name="Shape 582"/>
          <p:cNvGrpSpPr/>
          <p:nvPr/>
        </p:nvGrpSpPr>
        <p:grpSpPr>
          <a:xfrm>
            <a:off x="5931325" y="2561100"/>
            <a:ext cx="1848300" cy="708600"/>
            <a:chOff x="3764875" y="2561025"/>
            <a:chExt cx="1848300" cy="708600"/>
          </a:xfrm>
        </p:grpSpPr>
        <p:sp>
          <p:nvSpPr>
            <p:cNvPr id="583" name="Shape 583"/>
            <p:cNvSpPr/>
            <p:nvPr/>
          </p:nvSpPr>
          <p:spPr>
            <a:xfrm>
              <a:off x="3764875" y="2561025"/>
              <a:ext cx="1848300" cy="4386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</a:p>
          </p:txBody>
        </p:sp>
        <p:cxnSp>
          <p:nvCxnSpPr>
            <p:cNvPr id="584" name="Shape 584"/>
            <p:cNvCxnSpPr>
              <a:stCxn id="583" idx="2"/>
            </p:cNvCxnSpPr>
            <p:nvPr/>
          </p:nvCxnSpPr>
          <p:spPr>
            <a:xfrm>
              <a:off x="4689025" y="2999625"/>
              <a:ext cx="0" cy="27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350325" y="808075"/>
            <a:ext cx="87936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Git maintains a special pointer to the branch you’re currently on, called </a:t>
            </a: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When you check out another branch,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2000">
                <a:solidFill>
                  <a:schemeClr val="dk1"/>
                </a:solidFill>
              </a:rPr>
              <a:t> changes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Example: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checkout testing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Further commits will now advance the newly checked-out branch pointer</a:t>
            </a:r>
          </a:p>
        </p:txBody>
      </p:sp>
      <p:sp>
        <p:nvSpPr>
          <p:cNvPr id="590" name="Shape 59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 Aside: Branching</a:t>
            </a:r>
          </a:p>
        </p:txBody>
      </p:sp>
      <p:sp>
        <p:nvSpPr>
          <p:cNvPr id="591" name="Shape 591"/>
          <p:cNvSpPr/>
          <p:nvPr/>
        </p:nvSpPr>
        <p:spPr>
          <a:xfrm>
            <a:off x="364787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592" name="Shape 592"/>
          <p:cNvSpPr/>
          <p:nvPr/>
        </p:nvSpPr>
        <p:spPr>
          <a:xfrm>
            <a:off x="3647875" y="32949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593" name="Shape 593"/>
          <p:cNvCxnSpPr>
            <a:stCxn id="592" idx="2"/>
            <a:endCxn id="591" idx="0"/>
          </p:cNvCxnSpPr>
          <p:nvPr/>
        </p:nvCxnSpPr>
        <p:spPr>
          <a:xfrm>
            <a:off x="4572025" y="3733500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4" name="Shape 594"/>
          <p:cNvSpPr/>
          <p:nvPr/>
        </p:nvSpPr>
        <p:spPr>
          <a:xfrm>
            <a:off x="120552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595" name="Shape 595"/>
          <p:cNvCxnSpPr>
            <a:stCxn id="591" idx="1"/>
            <a:endCxn id="594" idx="3"/>
          </p:cNvCxnSpPr>
          <p:nvPr/>
        </p:nvCxnSpPr>
        <p:spPr>
          <a:xfrm rot="10800000">
            <a:off x="3053875" y="42682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6" name="Shape 596"/>
          <p:cNvSpPr/>
          <p:nvPr/>
        </p:nvSpPr>
        <p:spPr>
          <a:xfrm>
            <a:off x="6090175" y="3294888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597" name="Shape 597"/>
          <p:cNvCxnSpPr>
            <a:stCxn id="596" idx="2"/>
            <a:endCxn id="598" idx="0"/>
          </p:cNvCxnSpPr>
          <p:nvPr/>
        </p:nvCxnSpPr>
        <p:spPr>
          <a:xfrm>
            <a:off x="7014325" y="3733488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99" name="Shape 599"/>
          <p:cNvGrpSpPr/>
          <p:nvPr/>
        </p:nvGrpSpPr>
        <p:grpSpPr>
          <a:xfrm>
            <a:off x="6090175" y="2586363"/>
            <a:ext cx="1848300" cy="708600"/>
            <a:chOff x="3764875" y="2561025"/>
            <a:chExt cx="1848300" cy="708600"/>
          </a:xfrm>
        </p:grpSpPr>
        <p:sp>
          <p:nvSpPr>
            <p:cNvPr id="600" name="Shape 600"/>
            <p:cNvSpPr/>
            <p:nvPr/>
          </p:nvSpPr>
          <p:spPr>
            <a:xfrm>
              <a:off x="3764875" y="2561025"/>
              <a:ext cx="1848300" cy="4386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</a:p>
          </p:txBody>
        </p:sp>
        <p:cxnSp>
          <p:nvCxnSpPr>
            <p:cNvPr id="601" name="Shape 601"/>
            <p:cNvCxnSpPr>
              <a:stCxn id="600" idx="2"/>
            </p:cNvCxnSpPr>
            <p:nvPr/>
          </p:nvCxnSpPr>
          <p:spPr>
            <a:xfrm>
              <a:off x="4689025" y="2999625"/>
              <a:ext cx="0" cy="27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598" name="Shape 598"/>
          <p:cNvSpPr/>
          <p:nvPr/>
        </p:nvSpPr>
        <p:spPr>
          <a:xfrm>
            <a:off x="609017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e6a23d6d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</a:p>
        </p:txBody>
      </p:sp>
      <p:cxnSp>
        <p:nvCxnSpPr>
          <p:cNvPr id="602" name="Shape 602"/>
          <p:cNvCxnSpPr>
            <a:stCxn id="598" idx="1"/>
          </p:cNvCxnSpPr>
          <p:nvPr/>
        </p:nvCxnSpPr>
        <p:spPr>
          <a:xfrm rot="10800000">
            <a:off x="5496175" y="42682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3" name="Shape 603"/>
          <p:cNvCxnSpPr>
            <a:stCxn id="604" idx="0"/>
            <a:endCxn id="598" idx="3"/>
          </p:cNvCxnSpPr>
          <p:nvPr/>
        </p:nvCxnSpPr>
        <p:spPr>
          <a:xfrm rot="10800000">
            <a:off x="7938550" y="4268250"/>
            <a:ext cx="447900" cy="3192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4" name="Shape 604"/>
          <p:cNvSpPr txBox="1"/>
          <p:nvPr/>
        </p:nvSpPr>
        <p:spPr>
          <a:xfrm>
            <a:off x="7599700" y="4587450"/>
            <a:ext cx="1573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New commit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350325" y="808075"/>
            <a:ext cx="8793600" cy="20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We can resume progress on the main branch by checking it out and proceeding as usual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Example: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checkout master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This moves HEAD and returns your working directory to its state at the commit that master points to</a:t>
            </a:r>
          </a:p>
        </p:txBody>
      </p:sp>
      <p:sp>
        <p:nvSpPr>
          <p:cNvPr id="610" name="Shape 61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 Aside: Branching</a:t>
            </a:r>
          </a:p>
        </p:txBody>
      </p:sp>
      <p:sp>
        <p:nvSpPr>
          <p:cNvPr id="611" name="Shape 611"/>
          <p:cNvSpPr/>
          <p:nvPr/>
        </p:nvSpPr>
        <p:spPr>
          <a:xfrm>
            <a:off x="364787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612" name="Shape 612"/>
          <p:cNvSpPr/>
          <p:nvPr/>
        </p:nvSpPr>
        <p:spPr>
          <a:xfrm>
            <a:off x="3647875" y="32949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613" name="Shape 613"/>
          <p:cNvCxnSpPr>
            <a:stCxn id="612" idx="2"/>
            <a:endCxn id="611" idx="0"/>
          </p:cNvCxnSpPr>
          <p:nvPr/>
        </p:nvCxnSpPr>
        <p:spPr>
          <a:xfrm>
            <a:off x="4572025" y="3733500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4" name="Shape 614"/>
          <p:cNvSpPr/>
          <p:nvPr/>
        </p:nvSpPr>
        <p:spPr>
          <a:xfrm>
            <a:off x="120552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615" name="Shape 615"/>
          <p:cNvCxnSpPr>
            <a:stCxn id="611" idx="1"/>
            <a:endCxn id="614" idx="3"/>
          </p:cNvCxnSpPr>
          <p:nvPr/>
        </p:nvCxnSpPr>
        <p:spPr>
          <a:xfrm rot="10800000">
            <a:off x="3053875" y="42682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6" name="Shape 616"/>
          <p:cNvSpPr/>
          <p:nvPr/>
        </p:nvSpPr>
        <p:spPr>
          <a:xfrm>
            <a:off x="6090175" y="3294888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617" name="Shape 617"/>
          <p:cNvCxnSpPr>
            <a:stCxn id="616" idx="2"/>
            <a:endCxn id="618" idx="0"/>
          </p:cNvCxnSpPr>
          <p:nvPr/>
        </p:nvCxnSpPr>
        <p:spPr>
          <a:xfrm>
            <a:off x="7014325" y="3733488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19" name="Shape 619"/>
          <p:cNvGrpSpPr/>
          <p:nvPr/>
        </p:nvGrpSpPr>
        <p:grpSpPr>
          <a:xfrm>
            <a:off x="6090175" y="2586363"/>
            <a:ext cx="1848300" cy="708600"/>
            <a:chOff x="3764875" y="2561025"/>
            <a:chExt cx="1848300" cy="708600"/>
          </a:xfrm>
        </p:grpSpPr>
        <p:sp>
          <p:nvSpPr>
            <p:cNvPr id="620" name="Shape 620"/>
            <p:cNvSpPr/>
            <p:nvPr/>
          </p:nvSpPr>
          <p:spPr>
            <a:xfrm>
              <a:off x="3764875" y="2561025"/>
              <a:ext cx="1848300" cy="4386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</a:p>
          </p:txBody>
        </p:sp>
        <p:cxnSp>
          <p:nvCxnSpPr>
            <p:cNvPr id="621" name="Shape 621"/>
            <p:cNvCxnSpPr>
              <a:stCxn id="620" idx="2"/>
            </p:cNvCxnSpPr>
            <p:nvPr/>
          </p:nvCxnSpPr>
          <p:spPr>
            <a:xfrm>
              <a:off x="4689025" y="2999625"/>
              <a:ext cx="0" cy="27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618" name="Shape 618"/>
          <p:cNvSpPr/>
          <p:nvPr/>
        </p:nvSpPr>
        <p:spPr>
          <a:xfrm>
            <a:off x="609017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e6a23d6d...</a:t>
            </a:r>
          </a:p>
        </p:txBody>
      </p:sp>
      <p:cxnSp>
        <p:nvCxnSpPr>
          <p:cNvPr id="622" name="Shape 622"/>
          <p:cNvCxnSpPr>
            <a:stCxn id="618" idx="1"/>
          </p:cNvCxnSpPr>
          <p:nvPr/>
        </p:nvCxnSpPr>
        <p:spPr>
          <a:xfrm rot="10800000">
            <a:off x="5496175" y="42682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/>
        </p:nvSpPr>
        <p:spPr>
          <a:xfrm>
            <a:off x="350325" y="808075"/>
            <a:ext cx="87936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We can resume progress on the main branch by checking it out and proceeding as usual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Example: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 checkout master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This moves HEAD and returns your working directory to its state at the commit that master points to</a:t>
            </a:r>
          </a:p>
        </p:txBody>
      </p:sp>
      <p:sp>
        <p:nvSpPr>
          <p:cNvPr id="628" name="Shape 6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 Aside: Branching</a:t>
            </a:r>
          </a:p>
        </p:txBody>
      </p:sp>
      <p:sp>
        <p:nvSpPr>
          <p:cNvPr id="629" name="Shape 629"/>
          <p:cNvSpPr/>
          <p:nvPr/>
        </p:nvSpPr>
        <p:spPr>
          <a:xfrm>
            <a:off x="364787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630" name="Shape 630"/>
          <p:cNvSpPr/>
          <p:nvPr/>
        </p:nvSpPr>
        <p:spPr>
          <a:xfrm>
            <a:off x="3647875" y="32949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631" name="Shape 631"/>
          <p:cNvCxnSpPr>
            <a:stCxn id="630" idx="2"/>
            <a:endCxn id="629" idx="0"/>
          </p:cNvCxnSpPr>
          <p:nvPr/>
        </p:nvCxnSpPr>
        <p:spPr>
          <a:xfrm>
            <a:off x="4572025" y="3733500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2" name="Shape 632"/>
          <p:cNvSpPr/>
          <p:nvPr/>
        </p:nvSpPr>
        <p:spPr>
          <a:xfrm>
            <a:off x="120552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633" name="Shape 633"/>
          <p:cNvCxnSpPr>
            <a:stCxn id="629" idx="1"/>
            <a:endCxn id="632" idx="3"/>
          </p:cNvCxnSpPr>
          <p:nvPr/>
        </p:nvCxnSpPr>
        <p:spPr>
          <a:xfrm rot="10800000">
            <a:off x="3053875" y="42682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4" name="Shape 634"/>
          <p:cNvSpPr/>
          <p:nvPr/>
        </p:nvSpPr>
        <p:spPr>
          <a:xfrm>
            <a:off x="6090175" y="3294888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635" name="Shape 635"/>
          <p:cNvCxnSpPr>
            <a:stCxn id="634" idx="2"/>
            <a:endCxn id="636" idx="0"/>
          </p:cNvCxnSpPr>
          <p:nvPr/>
        </p:nvCxnSpPr>
        <p:spPr>
          <a:xfrm>
            <a:off x="7014325" y="3733488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37" name="Shape 637"/>
          <p:cNvGrpSpPr/>
          <p:nvPr/>
        </p:nvGrpSpPr>
        <p:grpSpPr>
          <a:xfrm>
            <a:off x="3647875" y="2573613"/>
            <a:ext cx="1848300" cy="708600"/>
            <a:chOff x="3764875" y="2561025"/>
            <a:chExt cx="1848300" cy="708600"/>
          </a:xfrm>
        </p:grpSpPr>
        <p:sp>
          <p:nvSpPr>
            <p:cNvPr id="638" name="Shape 638"/>
            <p:cNvSpPr/>
            <p:nvPr/>
          </p:nvSpPr>
          <p:spPr>
            <a:xfrm>
              <a:off x="3764875" y="2561025"/>
              <a:ext cx="1848300" cy="4386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</a:p>
          </p:txBody>
        </p:sp>
        <p:cxnSp>
          <p:nvCxnSpPr>
            <p:cNvPr id="639" name="Shape 639"/>
            <p:cNvCxnSpPr>
              <a:stCxn id="638" idx="2"/>
            </p:cNvCxnSpPr>
            <p:nvPr/>
          </p:nvCxnSpPr>
          <p:spPr>
            <a:xfrm>
              <a:off x="4689025" y="2999625"/>
              <a:ext cx="0" cy="27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636" name="Shape 636"/>
          <p:cNvSpPr/>
          <p:nvPr/>
        </p:nvSpPr>
        <p:spPr>
          <a:xfrm>
            <a:off x="609017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e6a23d6d...</a:t>
            </a:r>
          </a:p>
        </p:txBody>
      </p:sp>
      <p:cxnSp>
        <p:nvCxnSpPr>
          <p:cNvPr id="640" name="Shape 640"/>
          <p:cNvCxnSpPr>
            <a:stCxn id="636" idx="1"/>
          </p:cNvCxnSpPr>
          <p:nvPr/>
        </p:nvCxnSpPr>
        <p:spPr>
          <a:xfrm rot="10800000">
            <a:off x="5496175" y="42682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/>
        </p:nvSpPr>
        <p:spPr>
          <a:xfrm>
            <a:off x="350325" y="808075"/>
            <a:ext cx="87936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Now, making a new commit creates a split between the two branches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46" name="Shape 6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 Aside: Branching</a:t>
            </a:r>
          </a:p>
        </p:txBody>
      </p:sp>
      <p:sp>
        <p:nvSpPr>
          <p:cNvPr id="647" name="Shape 647"/>
          <p:cNvSpPr/>
          <p:nvPr/>
        </p:nvSpPr>
        <p:spPr>
          <a:xfrm>
            <a:off x="364787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648" name="Shape 648"/>
          <p:cNvSpPr/>
          <p:nvPr/>
        </p:nvSpPr>
        <p:spPr>
          <a:xfrm>
            <a:off x="3647875" y="32949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649" name="Shape 649"/>
          <p:cNvCxnSpPr>
            <a:stCxn id="648" idx="2"/>
            <a:endCxn id="647" idx="0"/>
          </p:cNvCxnSpPr>
          <p:nvPr/>
        </p:nvCxnSpPr>
        <p:spPr>
          <a:xfrm>
            <a:off x="4572025" y="3733500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0" name="Shape 650"/>
          <p:cNvSpPr/>
          <p:nvPr/>
        </p:nvSpPr>
        <p:spPr>
          <a:xfrm>
            <a:off x="120552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651" name="Shape 651"/>
          <p:cNvCxnSpPr>
            <a:stCxn id="647" idx="1"/>
            <a:endCxn id="650" idx="3"/>
          </p:cNvCxnSpPr>
          <p:nvPr/>
        </p:nvCxnSpPr>
        <p:spPr>
          <a:xfrm rot="10800000">
            <a:off x="3053875" y="42682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2" name="Shape 652"/>
          <p:cNvSpPr/>
          <p:nvPr/>
        </p:nvSpPr>
        <p:spPr>
          <a:xfrm>
            <a:off x="6090175" y="3294888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653" name="Shape 653"/>
          <p:cNvCxnSpPr>
            <a:stCxn id="652" idx="2"/>
            <a:endCxn id="654" idx="0"/>
          </p:cNvCxnSpPr>
          <p:nvPr/>
        </p:nvCxnSpPr>
        <p:spPr>
          <a:xfrm>
            <a:off x="7014325" y="3733488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55" name="Shape 655"/>
          <p:cNvGrpSpPr/>
          <p:nvPr/>
        </p:nvGrpSpPr>
        <p:grpSpPr>
          <a:xfrm>
            <a:off x="3647875" y="2573613"/>
            <a:ext cx="1848300" cy="708600"/>
            <a:chOff x="3764875" y="2561025"/>
            <a:chExt cx="1848300" cy="708600"/>
          </a:xfrm>
        </p:grpSpPr>
        <p:sp>
          <p:nvSpPr>
            <p:cNvPr id="656" name="Shape 656"/>
            <p:cNvSpPr/>
            <p:nvPr/>
          </p:nvSpPr>
          <p:spPr>
            <a:xfrm>
              <a:off x="3764875" y="2561025"/>
              <a:ext cx="1848300" cy="4386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HEAD</a:t>
              </a:r>
            </a:p>
          </p:txBody>
        </p:sp>
        <p:cxnSp>
          <p:nvCxnSpPr>
            <p:cNvPr id="657" name="Shape 657"/>
            <p:cNvCxnSpPr>
              <a:stCxn id="656" idx="2"/>
            </p:cNvCxnSpPr>
            <p:nvPr/>
          </p:nvCxnSpPr>
          <p:spPr>
            <a:xfrm>
              <a:off x="4689025" y="2999625"/>
              <a:ext cx="0" cy="27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654" name="Shape 654"/>
          <p:cNvSpPr/>
          <p:nvPr/>
        </p:nvSpPr>
        <p:spPr>
          <a:xfrm>
            <a:off x="6090175" y="404897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e6a23d6d...</a:t>
            </a:r>
          </a:p>
        </p:txBody>
      </p:sp>
      <p:cxnSp>
        <p:nvCxnSpPr>
          <p:cNvPr id="658" name="Shape 658"/>
          <p:cNvCxnSpPr>
            <a:stCxn id="654" idx="1"/>
          </p:cNvCxnSpPr>
          <p:nvPr/>
        </p:nvCxnSpPr>
        <p:spPr>
          <a:xfrm rot="10800000">
            <a:off x="5496175" y="426827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/>
        </p:nvSpPr>
        <p:spPr>
          <a:xfrm>
            <a:off x="350325" y="808075"/>
            <a:ext cx="87936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Now, making a new commit creates a split between the two branches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64" name="Shape 66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 Aside: Branching</a:t>
            </a:r>
          </a:p>
        </p:txBody>
      </p:sp>
      <p:sp>
        <p:nvSpPr>
          <p:cNvPr id="665" name="Shape 665"/>
          <p:cNvSpPr/>
          <p:nvPr/>
        </p:nvSpPr>
        <p:spPr>
          <a:xfrm>
            <a:off x="2606825" y="369012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666" name="Shape 666"/>
          <p:cNvSpPr/>
          <p:nvPr/>
        </p:nvSpPr>
        <p:spPr>
          <a:xfrm>
            <a:off x="7059075" y="31779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667" name="Shape 667"/>
          <p:cNvCxnSpPr>
            <a:stCxn id="666" idx="1"/>
            <a:endCxn id="668" idx="3"/>
          </p:cNvCxnSpPr>
          <p:nvPr/>
        </p:nvCxnSpPr>
        <p:spPr>
          <a:xfrm rot="10800000">
            <a:off x="6681375" y="3397200"/>
            <a:ext cx="37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9" name="Shape 669"/>
          <p:cNvSpPr/>
          <p:nvPr/>
        </p:nvSpPr>
        <p:spPr>
          <a:xfrm>
            <a:off x="311700" y="369012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670" name="Shape 670"/>
          <p:cNvCxnSpPr>
            <a:stCxn id="665" idx="1"/>
            <a:endCxn id="669" idx="3"/>
          </p:cNvCxnSpPr>
          <p:nvPr/>
        </p:nvCxnSpPr>
        <p:spPr>
          <a:xfrm rot="10800000">
            <a:off x="2160125" y="3909425"/>
            <a:ext cx="446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1" name="Shape 671"/>
          <p:cNvSpPr/>
          <p:nvPr/>
        </p:nvSpPr>
        <p:spPr>
          <a:xfrm>
            <a:off x="7059075" y="4306613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672" name="Shape 672"/>
          <p:cNvCxnSpPr>
            <a:stCxn id="671" idx="1"/>
            <a:endCxn id="673" idx="3"/>
          </p:cNvCxnSpPr>
          <p:nvPr/>
        </p:nvCxnSpPr>
        <p:spPr>
          <a:xfrm rot="10800000">
            <a:off x="6681375" y="4525913"/>
            <a:ext cx="37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4" name="Shape 674"/>
          <p:cNvSpPr/>
          <p:nvPr/>
        </p:nvSpPr>
        <p:spPr>
          <a:xfrm>
            <a:off x="7059075" y="2459113"/>
            <a:ext cx="1848300" cy="4386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HEAD</a:t>
            </a:r>
          </a:p>
        </p:txBody>
      </p:sp>
      <p:cxnSp>
        <p:nvCxnSpPr>
          <p:cNvPr id="675" name="Shape 675"/>
          <p:cNvCxnSpPr>
            <a:stCxn id="674" idx="2"/>
            <a:endCxn id="666" idx="0"/>
          </p:cNvCxnSpPr>
          <p:nvPr/>
        </p:nvCxnSpPr>
        <p:spPr>
          <a:xfrm>
            <a:off x="7983225" y="2897713"/>
            <a:ext cx="0" cy="28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3" name="Shape 673"/>
          <p:cNvSpPr/>
          <p:nvPr/>
        </p:nvSpPr>
        <p:spPr>
          <a:xfrm>
            <a:off x="4832950" y="430662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e6a23d6d...</a:t>
            </a:r>
          </a:p>
        </p:txBody>
      </p:sp>
      <p:cxnSp>
        <p:nvCxnSpPr>
          <p:cNvPr id="676" name="Shape 676"/>
          <p:cNvCxnSpPr>
            <a:stCxn id="673" idx="1"/>
            <a:endCxn id="665" idx="3"/>
          </p:cNvCxnSpPr>
          <p:nvPr/>
        </p:nvCxnSpPr>
        <p:spPr>
          <a:xfrm rot="10800000">
            <a:off x="4455250" y="3909425"/>
            <a:ext cx="377700" cy="61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8" name="Shape 668"/>
          <p:cNvSpPr/>
          <p:nvPr/>
        </p:nvSpPr>
        <p:spPr>
          <a:xfrm>
            <a:off x="4832950" y="3177900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bf1g4980a...</a:t>
            </a:r>
          </a:p>
        </p:txBody>
      </p:sp>
      <p:cxnSp>
        <p:nvCxnSpPr>
          <p:cNvPr id="677" name="Shape 677"/>
          <p:cNvCxnSpPr>
            <a:stCxn id="668" idx="1"/>
            <a:endCxn id="665" idx="3"/>
          </p:cNvCxnSpPr>
          <p:nvPr/>
        </p:nvCxnSpPr>
        <p:spPr>
          <a:xfrm flipH="1">
            <a:off x="4455250" y="3397200"/>
            <a:ext cx="377700" cy="5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8" name="Shape 678"/>
          <p:cNvCxnSpPr>
            <a:stCxn id="679" idx="2"/>
            <a:endCxn id="668" idx="0"/>
          </p:cNvCxnSpPr>
          <p:nvPr/>
        </p:nvCxnSpPr>
        <p:spPr>
          <a:xfrm flipH="1">
            <a:off x="5757000" y="2687163"/>
            <a:ext cx="197100" cy="490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9" name="Shape 679"/>
          <p:cNvSpPr txBox="1"/>
          <p:nvPr/>
        </p:nvSpPr>
        <p:spPr>
          <a:xfrm>
            <a:off x="5167350" y="2248563"/>
            <a:ext cx="1573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New commit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50325" y="808075"/>
            <a:ext cx="87936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Now, making a new commit creates a split between the two branches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These branches can be merged back together using Git’s </a:t>
            </a:r>
            <a:r>
              <a:rPr b="1" lang="en" sz="2000">
                <a:solidFill>
                  <a:schemeClr val="dk1"/>
                </a:solidFill>
              </a:rPr>
              <a:t>merge</a:t>
            </a:r>
            <a:r>
              <a:rPr lang="en" sz="2000">
                <a:solidFill>
                  <a:schemeClr val="dk1"/>
                </a:solidFill>
              </a:rPr>
              <a:t> command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Git and Gitlet have divergent merge behavior, so we won’t discuss merging too much here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85" name="Shape 68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An Aside: Branching</a:t>
            </a:r>
          </a:p>
        </p:txBody>
      </p:sp>
      <p:sp>
        <p:nvSpPr>
          <p:cNvPr id="686" name="Shape 686"/>
          <p:cNvSpPr/>
          <p:nvPr/>
        </p:nvSpPr>
        <p:spPr>
          <a:xfrm>
            <a:off x="2606825" y="369012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c22da8d6...</a:t>
            </a:r>
          </a:p>
        </p:txBody>
      </p:sp>
      <p:sp>
        <p:nvSpPr>
          <p:cNvPr id="687" name="Shape 687"/>
          <p:cNvSpPr/>
          <p:nvPr/>
        </p:nvSpPr>
        <p:spPr>
          <a:xfrm>
            <a:off x="7059075" y="3177900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688" name="Shape 688"/>
          <p:cNvCxnSpPr>
            <a:stCxn id="687" idx="1"/>
            <a:endCxn id="689" idx="3"/>
          </p:cNvCxnSpPr>
          <p:nvPr/>
        </p:nvCxnSpPr>
        <p:spPr>
          <a:xfrm rot="10800000">
            <a:off x="6681375" y="3397200"/>
            <a:ext cx="37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0" name="Shape 690"/>
          <p:cNvSpPr/>
          <p:nvPr/>
        </p:nvSpPr>
        <p:spPr>
          <a:xfrm>
            <a:off x="311700" y="369012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93b24ca95...</a:t>
            </a:r>
          </a:p>
        </p:txBody>
      </p:sp>
      <p:cxnSp>
        <p:nvCxnSpPr>
          <p:cNvPr id="691" name="Shape 691"/>
          <p:cNvCxnSpPr>
            <a:stCxn id="686" idx="1"/>
            <a:endCxn id="690" idx="3"/>
          </p:cNvCxnSpPr>
          <p:nvPr/>
        </p:nvCxnSpPr>
        <p:spPr>
          <a:xfrm rot="10800000">
            <a:off x="2160125" y="3909425"/>
            <a:ext cx="446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2" name="Shape 692"/>
          <p:cNvSpPr/>
          <p:nvPr/>
        </p:nvSpPr>
        <p:spPr>
          <a:xfrm>
            <a:off x="7059075" y="4306613"/>
            <a:ext cx="1848300" cy="43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testing</a:t>
            </a:r>
          </a:p>
        </p:txBody>
      </p:sp>
      <p:cxnSp>
        <p:nvCxnSpPr>
          <p:cNvPr id="693" name="Shape 693"/>
          <p:cNvCxnSpPr>
            <a:stCxn id="692" idx="1"/>
            <a:endCxn id="694" idx="3"/>
          </p:cNvCxnSpPr>
          <p:nvPr/>
        </p:nvCxnSpPr>
        <p:spPr>
          <a:xfrm rot="10800000">
            <a:off x="6681375" y="4525913"/>
            <a:ext cx="37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5" name="Shape 695"/>
          <p:cNvSpPr/>
          <p:nvPr/>
        </p:nvSpPr>
        <p:spPr>
          <a:xfrm>
            <a:off x="7059075" y="2459113"/>
            <a:ext cx="1848300" cy="4386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HEAD</a:t>
            </a:r>
          </a:p>
        </p:txBody>
      </p:sp>
      <p:cxnSp>
        <p:nvCxnSpPr>
          <p:cNvPr id="696" name="Shape 696"/>
          <p:cNvCxnSpPr>
            <a:stCxn id="695" idx="2"/>
            <a:endCxn id="687" idx="0"/>
          </p:cNvCxnSpPr>
          <p:nvPr/>
        </p:nvCxnSpPr>
        <p:spPr>
          <a:xfrm>
            <a:off x="7983225" y="2897713"/>
            <a:ext cx="0" cy="28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4" name="Shape 694"/>
          <p:cNvSpPr/>
          <p:nvPr/>
        </p:nvSpPr>
        <p:spPr>
          <a:xfrm>
            <a:off x="4832950" y="4306625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e6a23d6d...</a:t>
            </a:r>
          </a:p>
        </p:txBody>
      </p:sp>
      <p:cxnSp>
        <p:nvCxnSpPr>
          <p:cNvPr id="697" name="Shape 697"/>
          <p:cNvCxnSpPr>
            <a:stCxn id="694" idx="1"/>
            <a:endCxn id="686" idx="3"/>
          </p:cNvCxnSpPr>
          <p:nvPr/>
        </p:nvCxnSpPr>
        <p:spPr>
          <a:xfrm rot="10800000">
            <a:off x="4455250" y="3909425"/>
            <a:ext cx="377700" cy="61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9" name="Shape 689"/>
          <p:cNvSpPr/>
          <p:nvPr/>
        </p:nvSpPr>
        <p:spPr>
          <a:xfrm>
            <a:off x="4832950" y="3177900"/>
            <a:ext cx="18483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bf1g4980a...</a:t>
            </a:r>
          </a:p>
        </p:txBody>
      </p:sp>
      <p:cxnSp>
        <p:nvCxnSpPr>
          <p:cNvPr id="698" name="Shape 698"/>
          <p:cNvCxnSpPr>
            <a:stCxn id="689" idx="1"/>
            <a:endCxn id="686" idx="3"/>
          </p:cNvCxnSpPr>
          <p:nvPr/>
        </p:nvCxnSpPr>
        <p:spPr>
          <a:xfrm flipH="1">
            <a:off x="4455250" y="3397200"/>
            <a:ext cx="377700" cy="5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9" name="Shape 699"/>
          <p:cNvCxnSpPr>
            <a:stCxn id="700" idx="2"/>
            <a:endCxn id="689" idx="0"/>
          </p:cNvCxnSpPr>
          <p:nvPr/>
        </p:nvCxnSpPr>
        <p:spPr>
          <a:xfrm flipH="1">
            <a:off x="5757000" y="2687163"/>
            <a:ext cx="197100" cy="490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0" name="Shape 700"/>
          <p:cNvSpPr txBox="1"/>
          <p:nvPr/>
        </p:nvSpPr>
        <p:spPr>
          <a:xfrm>
            <a:off x="5167350" y="2248563"/>
            <a:ext cx="1573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New commit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Merge Conflict Demo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/>
        </p:nvSpPr>
        <p:spPr>
          <a:xfrm>
            <a:off x="350325" y="884275"/>
            <a:ext cx="87936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Git is a stream of snapshots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Snapshots are added to the staging area as blobs by the add command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Blobs are permanently backed up when they are committed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Blobs and commits are addressed according to SHA-1s of their content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Commits and the staging area are responsible for remembering which blobs correspond to which files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 branch is a special name for a commit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HEAD tells us which branch we’re currently 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11" name="Shape 71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Git Summary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350325" y="960475"/>
            <a:ext cx="8793600" cy="3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An </a:t>
            </a:r>
            <a:r>
              <a:rPr b="1" lang="en" sz="2200"/>
              <a:t>abstract data type</a:t>
            </a:r>
            <a:r>
              <a:rPr lang="en" sz="2200"/>
              <a:t> is a model for how we can interact with data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 ADT is defined by what operations it supports and how these operations behave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Basically an interface, such as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2200"/>
              <a:t> or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Set</a:t>
            </a:r>
          </a:p>
          <a:p>
            <a:pPr indent="-368300" lvl="1" marL="914400" rtl="0">
              <a:spcBef>
                <a:spcPts val="0"/>
              </a:spcBef>
              <a:buSzPts val="2200"/>
              <a:buChar char="○"/>
            </a:pPr>
            <a:r>
              <a:rPr lang="en" sz="2200"/>
              <a:t>Describes how the data type should behave, but not how it should be implemented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>
              <a:spcBef>
                <a:spcPts val="0"/>
              </a:spcBef>
              <a:buNone/>
            </a:pPr>
            <a:r>
              <a:rPr lang="en" sz="2200"/>
              <a:t>A </a:t>
            </a:r>
            <a:r>
              <a:rPr b="1" lang="en" sz="2200"/>
              <a:t>data structure</a:t>
            </a:r>
            <a:r>
              <a:rPr lang="en" sz="2200"/>
              <a:t> is a concrete implementation of an abstract data type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" sz="2200"/>
              <a:t>, 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DLList</a:t>
            </a:r>
            <a:r>
              <a:rPr lang="en" sz="2200"/>
              <a:t>, etc.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Nomenclature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189225" y="2502750"/>
            <a:ext cx="8864700" cy="254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769575" y="2594750"/>
            <a:ext cx="6201600" cy="2373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980325" y="3091550"/>
            <a:ext cx="1703100" cy="1729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 txBox="1"/>
          <p:nvPr/>
        </p:nvSpPr>
        <p:spPr>
          <a:xfrm>
            <a:off x="350325" y="960475"/>
            <a:ext cx="87936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Git (and Gitlet) manage a lot of information!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chemeClr val="dk1"/>
                </a:solidFill>
              </a:rPr>
              <a:t>Blobs, commits, branches, HEAD, the staging area…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difficulty of Gitlet is in storing and retrieving this information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720" name="Shape 7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Git Summary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2768700" y="2594750"/>
            <a:ext cx="864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.git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2980325" y="3091550"/>
            <a:ext cx="1978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Staging area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265425" y="2518550"/>
            <a:ext cx="2479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Working directory</a:t>
            </a:r>
          </a:p>
        </p:txBody>
      </p:sp>
      <p:grpSp>
        <p:nvGrpSpPr>
          <p:cNvPr id="724" name="Shape 724"/>
          <p:cNvGrpSpPr/>
          <p:nvPr/>
        </p:nvGrpSpPr>
        <p:grpSpPr>
          <a:xfrm>
            <a:off x="4940774" y="2690025"/>
            <a:ext cx="1688277" cy="968900"/>
            <a:chOff x="6180650" y="2690025"/>
            <a:chExt cx="1382700" cy="968900"/>
          </a:xfrm>
        </p:grpSpPr>
        <p:sp>
          <p:nvSpPr>
            <p:cNvPr id="725" name="Shape 725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“First commit!”</a:t>
              </a:r>
            </a:p>
          </p:txBody>
        </p:sp>
        <p:sp>
          <p:nvSpPr>
            <p:cNvPr id="726" name="Shape 726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 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→ a9..</a:t>
              </a:r>
            </a:p>
          </p:txBody>
        </p:sp>
        <p:sp>
          <p:nvSpPr>
            <p:cNvPr id="727" name="Shape 727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93b24ca95...</a:t>
              </a:r>
            </a:p>
          </p:txBody>
        </p:sp>
      </p:grpSp>
      <p:grpSp>
        <p:nvGrpSpPr>
          <p:cNvPr id="728" name="Shape 728"/>
          <p:cNvGrpSpPr/>
          <p:nvPr/>
        </p:nvGrpSpPr>
        <p:grpSpPr>
          <a:xfrm>
            <a:off x="683350" y="3176575"/>
            <a:ext cx="1013576" cy="1276800"/>
            <a:chOff x="1150157" y="3054646"/>
            <a:chExt cx="1215902" cy="1276800"/>
          </a:xfrm>
        </p:grpSpPr>
        <p:sp>
          <p:nvSpPr>
            <p:cNvPr id="729" name="Shape 729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greetings</a:t>
              </a:r>
            </a:p>
          </p:txBody>
        </p:sp>
        <p:sp>
          <p:nvSpPr>
            <p:cNvPr id="730" name="Shape 730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</a:t>
              </a:r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4886950" y="3753575"/>
            <a:ext cx="1013576" cy="1276800"/>
            <a:chOff x="1150157" y="3054646"/>
            <a:chExt cx="1215902" cy="1276800"/>
          </a:xfrm>
        </p:grpSpPr>
        <p:sp>
          <p:nvSpPr>
            <p:cNvPr id="732" name="Shape 732"/>
            <p:cNvSpPr/>
            <p:nvPr/>
          </p:nvSpPr>
          <p:spPr>
            <a:xfrm>
              <a:off x="1150157" y="337684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hi</a:t>
              </a: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1150159" y="3054646"/>
              <a:ext cx="12159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a9f6b...</a:t>
              </a:r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5998237" y="3753925"/>
            <a:ext cx="1013574" cy="1276100"/>
            <a:chOff x="1150142" y="3013096"/>
            <a:chExt cx="1215900" cy="1276100"/>
          </a:xfrm>
        </p:grpSpPr>
        <p:sp>
          <p:nvSpPr>
            <p:cNvPr id="735" name="Shape 735"/>
            <p:cNvSpPr/>
            <p:nvPr/>
          </p:nvSpPr>
          <p:spPr>
            <a:xfrm>
              <a:off x="1150157" y="3334596"/>
              <a:ext cx="1113300" cy="95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salutations</a:t>
              </a:r>
            </a:p>
          </p:txBody>
        </p:sp>
        <p:sp>
          <p:nvSpPr>
            <p:cNvPr id="736" name="Shape 736"/>
            <p:cNvSpPr txBox="1"/>
            <p:nvPr/>
          </p:nvSpPr>
          <p:spPr>
            <a:xfrm>
              <a:off x="1150142" y="3013096"/>
              <a:ext cx="1215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b3d23...</a:t>
              </a:r>
            </a:p>
          </p:txBody>
        </p:sp>
      </p:grpSp>
      <p:grpSp>
        <p:nvGrpSpPr>
          <p:cNvPr id="737" name="Shape 737"/>
          <p:cNvGrpSpPr/>
          <p:nvPr/>
        </p:nvGrpSpPr>
        <p:grpSpPr>
          <a:xfrm>
            <a:off x="7128253" y="2690025"/>
            <a:ext cx="1688277" cy="968900"/>
            <a:chOff x="6180650" y="2690025"/>
            <a:chExt cx="1382700" cy="968900"/>
          </a:xfrm>
        </p:grpSpPr>
        <p:sp>
          <p:nvSpPr>
            <p:cNvPr id="738" name="Shape 738"/>
            <p:cNvSpPr/>
            <p:nvPr/>
          </p:nvSpPr>
          <p:spPr>
            <a:xfrm>
              <a:off x="6180650" y="30145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/>
                <a:t>“Second!”</a:t>
              </a:r>
            </a:p>
          </p:txBody>
        </p:sp>
        <p:sp>
          <p:nvSpPr>
            <p:cNvPr id="739" name="Shape 739"/>
            <p:cNvSpPr/>
            <p:nvPr/>
          </p:nvSpPr>
          <p:spPr>
            <a:xfrm>
              <a:off x="6180650" y="33367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wug.txt 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→ b3..</a:t>
              </a:r>
            </a:p>
          </p:txBody>
        </p:sp>
        <p:sp>
          <p:nvSpPr>
            <p:cNvPr id="740" name="Shape 740"/>
            <p:cNvSpPr/>
            <p:nvPr/>
          </p:nvSpPr>
          <p:spPr>
            <a:xfrm>
              <a:off x="6180650" y="2690025"/>
              <a:ext cx="1382700" cy="32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c22da8d6...</a:t>
              </a:r>
            </a:p>
          </p:txBody>
        </p:sp>
      </p:grpSp>
      <p:cxnSp>
        <p:nvCxnSpPr>
          <p:cNvPr id="741" name="Shape 741"/>
          <p:cNvCxnSpPr>
            <a:stCxn id="738" idx="1"/>
            <a:endCxn id="725" idx="3"/>
          </p:cNvCxnSpPr>
          <p:nvPr/>
        </p:nvCxnSpPr>
        <p:spPr>
          <a:xfrm rot="10800000">
            <a:off x="6629053" y="3175625"/>
            <a:ext cx="49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2" name="Shape 742"/>
          <p:cNvSpPr/>
          <p:nvPr/>
        </p:nvSpPr>
        <p:spPr>
          <a:xfrm>
            <a:off x="7254938" y="3962762"/>
            <a:ext cx="1434900" cy="27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</a:p>
        </p:txBody>
      </p:sp>
      <p:cxnSp>
        <p:nvCxnSpPr>
          <p:cNvPr id="743" name="Shape 743"/>
          <p:cNvCxnSpPr>
            <a:stCxn id="742" idx="0"/>
            <a:endCxn id="739" idx="2"/>
          </p:cNvCxnSpPr>
          <p:nvPr/>
        </p:nvCxnSpPr>
        <p:spPr>
          <a:xfrm rot="10800000">
            <a:off x="7972388" y="3658862"/>
            <a:ext cx="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4" name="Shape 744"/>
          <p:cNvSpPr/>
          <p:nvPr/>
        </p:nvSpPr>
        <p:spPr>
          <a:xfrm>
            <a:off x="7254928" y="4538973"/>
            <a:ext cx="1434900" cy="272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HEAD</a:t>
            </a:r>
          </a:p>
        </p:txBody>
      </p:sp>
      <p:cxnSp>
        <p:nvCxnSpPr>
          <p:cNvPr id="745" name="Shape 745"/>
          <p:cNvCxnSpPr>
            <a:stCxn id="744" idx="0"/>
            <a:endCxn id="742" idx="2"/>
          </p:cNvCxnSpPr>
          <p:nvPr/>
        </p:nvCxnSpPr>
        <p:spPr>
          <a:xfrm rot="10800000">
            <a:off x="7972378" y="4235073"/>
            <a:ext cx="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6" name="Shape 746"/>
          <p:cNvSpPr/>
          <p:nvPr/>
        </p:nvSpPr>
        <p:spPr>
          <a:xfrm>
            <a:off x="3367925" y="3709975"/>
            <a:ext cx="927900" cy="95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greetings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3325026" y="3387775"/>
            <a:ext cx="10137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de41a..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Persistence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350325" y="2397275"/>
            <a:ext cx="87936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Each of the above commands starts a new Java process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All variables declared during the run of a Java program are </a:t>
            </a:r>
            <a:r>
              <a:rPr i="1" lang="en" sz="2000">
                <a:solidFill>
                  <a:schemeClr val="dk1"/>
                </a:solidFill>
              </a:rPr>
              <a:t>destroyed</a:t>
            </a:r>
            <a:r>
              <a:rPr lang="en" sz="2000">
                <a:solidFill>
                  <a:schemeClr val="dk1"/>
                </a:solidFill>
              </a:rPr>
              <a:t> when the program’s main method returns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So how do we store all of the progress we made between runs of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Gitlet.Main</a:t>
            </a:r>
            <a:r>
              <a:rPr lang="en" sz="2000">
                <a:solidFill>
                  <a:schemeClr val="dk1"/>
                </a:solidFill>
              </a:rPr>
              <a:t>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Gitlet must save its state to the file system!</a:t>
            </a:r>
          </a:p>
        </p:txBody>
      </p:sp>
      <p:sp>
        <p:nvSpPr>
          <p:cNvPr id="758" name="Shape 7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Gitlet and Persistence</a:t>
            </a:r>
          </a:p>
        </p:txBody>
      </p:sp>
      <p:sp>
        <p:nvSpPr>
          <p:cNvPr id="759" name="Shape 759"/>
          <p:cNvSpPr/>
          <p:nvPr/>
        </p:nvSpPr>
        <p:spPr>
          <a:xfrm>
            <a:off x="1980600" y="1420375"/>
            <a:ext cx="5182800" cy="7404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ava gitlet.Main add wug.txt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ava gitlet.Main commit “First commit!”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350325" y="808075"/>
            <a:ext cx="8793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Every command you issue to Gitlet goes through Gitlet’s main method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350325" y="1036675"/>
            <a:ext cx="87936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Java can interact with the file system using the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2000">
                <a:solidFill>
                  <a:schemeClr val="dk1"/>
                </a:solidFill>
              </a:rPr>
              <a:t> class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2000">
                <a:solidFill>
                  <a:schemeClr val="dk1"/>
                </a:solidFill>
              </a:rPr>
              <a:t> objects represent a path to a file or directory that </a:t>
            </a:r>
            <a:r>
              <a:rPr b="1" lang="en" sz="2000">
                <a:solidFill>
                  <a:schemeClr val="dk1"/>
                </a:solidFill>
              </a:rPr>
              <a:t>may or may not exist</a:t>
            </a:r>
            <a:r>
              <a:rPr lang="en" sz="2000">
                <a:solidFill>
                  <a:schemeClr val="dk1"/>
                </a:solidFill>
              </a:rPr>
              <a:t> in your file system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Example: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File f = new File(“/Users/dansochor/cs61bl/1”)</a:t>
            </a:r>
            <a:r>
              <a:rPr lang="en" sz="2000">
                <a:solidFill>
                  <a:schemeClr val="dk1"/>
                </a:solidFill>
              </a:rPr>
              <a:t> represents the path to my personal repo in my file system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To access a file or directory, one must assemble the path to that file or directory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Gitlet will primarily be concerned with files in the directory where it’s running</a:t>
            </a:r>
          </a:p>
        </p:txBody>
      </p:sp>
      <p:sp>
        <p:nvSpPr>
          <p:cNvPr id="766" name="Shape 7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File System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File System: a Demo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697650" y="1217525"/>
            <a:ext cx="7748700" cy="297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38100" marR="38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Make a File that represents the path to the </a:t>
            </a:r>
          </a:p>
          <a:p>
            <a:pPr indent="0" lvl="0" marL="38100" marR="38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directory where Gitlet is running. */</a:t>
            </a:r>
            <a:b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pwd </a:t>
            </a:r>
            <a:r>
              <a:rPr lang="en" sz="20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 sz="20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getProperty(</a:t>
            </a:r>
            <a:r>
              <a:rPr lang="en" sz="20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"user.dir"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b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Append "/.gitlet" to whatever path was created</a:t>
            </a:r>
          </a:p>
          <a:p>
            <a:pPr indent="-69850" lvl="0" marL="38100" marR="38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above. */</a:t>
            </a:r>
            <a:b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gitlet_dir </a:t>
            </a:r>
            <a:r>
              <a:rPr lang="en" sz="20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(pwd, </a:t>
            </a:r>
            <a:r>
              <a:rPr lang="en" sz="20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".gitlet"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Create the .gitlet directory! */</a:t>
            </a:r>
            <a:b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gitlet_dir</a:t>
            </a:r>
            <a:r>
              <a:rPr lang="en" sz="20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0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mkdir();</a:t>
            </a:r>
          </a:p>
          <a:p>
            <a:pPr indent="0" lvl="0" marL="38100" marR="381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5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3" name="Shape 773"/>
          <p:cNvSpPr txBox="1"/>
          <p:nvPr/>
        </p:nvSpPr>
        <p:spPr>
          <a:xfrm>
            <a:off x="5009600" y="4237925"/>
            <a:ext cx="38226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File class can do all kinds of useful stuff! Documentation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 Also, see Utils.java for helpful methods!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350325" y="1036675"/>
            <a:ext cx="8793600" cy="26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The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2000">
                <a:solidFill>
                  <a:schemeClr val="dk1"/>
                </a:solidFill>
              </a:rPr>
              <a:t> class, along with the methods in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Utils.java</a:t>
            </a:r>
            <a:r>
              <a:rPr lang="en" sz="2000">
                <a:solidFill>
                  <a:schemeClr val="dk1"/>
                </a:solidFill>
              </a:rPr>
              <a:t>, will allow us to easily read and write data between files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Extremely helpful for saving blobs in the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.gitlet</a:t>
            </a:r>
            <a:r>
              <a:rPr lang="en" sz="2000">
                <a:solidFill>
                  <a:schemeClr val="dk1"/>
                </a:solidFill>
              </a:rPr>
              <a:t> directory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Writing blobs basically requires that we read bytes from one file and write those bytes to another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about storing more complicated information that we generate ourselves, like commits?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Do we need to define a commit file format?</a:t>
            </a:r>
          </a:p>
        </p:txBody>
      </p:sp>
      <p:sp>
        <p:nvSpPr>
          <p:cNvPr id="779" name="Shape 7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The File System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350325" y="756175"/>
            <a:ext cx="8793600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Serialization allows us to </a:t>
            </a:r>
            <a:r>
              <a:rPr i="1" lang="en" sz="2000">
                <a:solidFill>
                  <a:schemeClr val="dk1"/>
                </a:solidFill>
              </a:rPr>
              <a:t>save our Java objects to disk!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All we need to do to make an object Serializable is </a:t>
            </a:r>
            <a:r>
              <a:rPr b="1" lang="en" sz="2000">
                <a:solidFill>
                  <a:schemeClr val="dk1"/>
                </a:solidFill>
              </a:rPr>
              <a:t>implement the Serializable interface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Works like magic!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Makes it really easy to track things like commits… just make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lang="en" sz="2000">
                <a:solidFill>
                  <a:schemeClr val="dk1"/>
                </a:solidFill>
              </a:rPr>
              <a:t> objects and write them to disk!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Things to note: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Serialization follows pointers, so all instance variables of an object are serialized along with the object itself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Static variables are </a:t>
            </a:r>
            <a:r>
              <a:rPr i="1" lang="en" sz="2000">
                <a:solidFill>
                  <a:schemeClr val="dk1"/>
                </a:solidFill>
              </a:rPr>
              <a:t>not serialized</a:t>
            </a:r>
            <a:r>
              <a:rPr lang="en" sz="2000">
                <a:solidFill>
                  <a:schemeClr val="dk1"/>
                </a:solidFill>
              </a:rPr>
              <a:t>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Code to save and retrieve Serializable objects is in the spec!</a:t>
            </a:r>
          </a:p>
        </p:txBody>
      </p:sp>
      <p:sp>
        <p:nvSpPr>
          <p:cNvPr id="785" name="Shape 78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Serialization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350325" y="636725"/>
            <a:ext cx="8793600" cy="4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Recall that we need to keep track of: 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Blobs, commits, branches, HEAD, and the staging area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The design for this project is open-ended, but here are some suggestions: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classes representing the staging area and your commits should be serializable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Remember that there is only one staging area!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Blobs can be plain text files, but they can also be serializable objects that contain byte arrays (file data)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Likewise, branches and HEAD can be text files, or serializable objects that contain Strings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You probably want at least one additional class to handle Gitlet commands in general;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gitlet.Main</a:t>
            </a:r>
            <a:r>
              <a:rPr lang="en" sz="2000">
                <a:solidFill>
                  <a:schemeClr val="dk1"/>
                </a:solidFill>
              </a:rPr>
              <a:t> should have very little code in it</a:t>
            </a:r>
          </a:p>
        </p:txBody>
      </p:sp>
      <p:sp>
        <p:nvSpPr>
          <p:cNvPr id="791" name="Shape 79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So, Which Classes Should Be Serializable?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/>
        </p:nvSpPr>
        <p:spPr>
          <a:xfrm>
            <a:off x="350325" y="2547325"/>
            <a:ext cx="87936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This syntax allows main to accept any number of Strings as arguments, rolling them into an array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Example: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java gitlet.Main add wug.txt</a:t>
            </a:r>
          </a:p>
        </p:txBody>
      </p:sp>
      <p:sp>
        <p:nvSpPr>
          <p:cNvPr id="797" name="Shape 79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By the way, what’s the deal with 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String... args</a:t>
            </a:r>
            <a:r>
              <a:rPr lang="en">
                <a:solidFill>
                  <a:srgbClr val="1155CC"/>
                </a:solidFill>
              </a:rPr>
              <a:t>?</a:t>
            </a:r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738" y="966048"/>
            <a:ext cx="6966526" cy="148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Shape 799"/>
          <p:cNvGrpSpPr/>
          <p:nvPr/>
        </p:nvGrpSpPr>
        <p:grpSpPr>
          <a:xfrm>
            <a:off x="2400688" y="3684625"/>
            <a:ext cx="4454812" cy="1345050"/>
            <a:chOff x="2400688" y="3684625"/>
            <a:chExt cx="4454812" cy="1345050"/>
          </a:xfrm>
        </p:grpSpPr>
        <p:sp>
          <p:nvSpPr>
            <p:cNvPr id="800" name="Shape 800"/>
            <p:cNvSpPr/>
            <p:nvPr/>
          </p:nvSpPr>
          <p:spPr>
            <a:xfrm>
              <a:off x="4814550" y="3777175"/>
              <a:ext cx="622200" cy="622200"/>
            </a:xfrm>
            <a:prstGeom prst="rect">
              <a:avLst/>
            </a:prstGeom>
            <a:solidFill>
              <a:srgbClr val="EAD1DC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5436750" y="3777175"/>
              <a:ext cx="622200" cy="622200"/>
            </a:xfrm>
            <a:prstGeom prst="rect">
              <a:avLst/>
            </a:prstGeom>
            <a:solidFill>
              <a:srgbClr val="EAD1DC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 txBox="1"/>
            <p:nvPr/>
          </p:nvSpPr>
          <p:spPr>
            <a:xfrm>
              <a:off x="2400688" y="3879475"/>
              <a:ext cx="18825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String[] args</a:t>
              </a:r>
            </a:p>
          </p:txBody>
        </p:sp>
        <p:sp>
          <p:nvSpPr>
            <p:cNvPr id="803" name="Shape 803"/>
            <p:cNvSpPr txBox="1"/>
            <p:nvPr/>
          </p:nvSpPr>
          <p:spPr>
            <a:xfrm>
              <a:off x="5370813" y="3684625"/>
              <a:ext cx="309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/>
                <a:t>1</a:t>
              </a:r>
            </a:p>
          </p:txBody>
        </p:sp>
        <p:sp>
          <p:nvSpPr>
            <p:cNvPr id="804" name="Shape 804"/>
            <p:cNvSpPr txBox="1"/>
            <p:nvPr/>
          </p:nvSpPr>
          <p:spPr>
            <a:xfrm>
              <a:off x="4749338" y="3684625"/>
              <a:ext cx="309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0</a:t>
              </a:r>
            </a:p>
          </p:txBody>
        </p:sp>
        <p:sp>
          <p:nvSpPr>
            <p:cNvPr id="805" name="Shape 805"/>
            <p:cNvSpPr txBox="1"/>
            <p:nvPr/>
          </p:nvSpPr>
          <p:spPr>
            <a:xfrm>
              <a:off x="4323099" y="4612075"/>
              <a:ext cx="8703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“add”</a:t>
              </a:r>
            </a:p>
          </p:txBody>
        </p:sp>
        <p:sp>
          <p:nvSpPr>
            <p:cNvPr id="806" name="Shape 806"/>
            <p:cNvSpPr txBox="1"/>
            <p:nvPr/>
          </p:nvSpPr>
          <p:spPr>
            <a:xfrm>
              <a:off x="5478800" y="4612075"/>
              <a:ext cx="13767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“wug.txt”</a:t>
              </a:r>
            </a:p>
          </p:txBody>
        </p:sp>
        <p:cxnSp>
          <p:nvCxnSpPr>
            <p:cNvPr id="807" name="Shape 807"/>
            <p:cNvCxnSpPr>
              <a:endCxn id="805" idx="0"/>
            </p:cNvCxnSpPr>
            <p:nvPr/>
          </p:nvCxnSpPr>
          <p:spPr>
            <a:xfrm flipH="1">
              <a:off x="4758249" y="4093075"/>
              <a:ext cx="3771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08" name="Shape 808"/>
            <p:cNvCxnSpPr>
              <a:endCxn id="806" idx="0"/>
            </p:cNvCxnSpPr>
            <p:nvPr/>
          </p:nvCxnSpPr>
          <p:spPr>
            <a:xfrm>
              <a:off x="5745650" y="4093075"/>
              <a:ext cx="4215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09" name="Shape 809"/>
            <p:cNvCxnSpPr>
              <a:stCxn id="802" idx="3"/>
              <a:endCxn id="800" idx="1"/>
            </p:cNvCxnSpPr>
            <p:nvPr/>
          </p:nvCxnSpPr>
          <p:spPr>
            <a:xfrm>
              <a:off x="4283188" y="4088275"/>
              <a:ext cx="531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Break (5 minutes)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350325" y="960475"/>
            <a:ext cx="56676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100"/>
              <a:t>The List ADT supports the following operations: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Create</a:t>
            </a:r>
            <a:r>
              <a:rPr lang="en" sz="2100"/>
              <a:t> an empty list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Add</a:t>
            </a:r>
            <a:r>
              <a:rPr lang="en" sz="2100"/>
              <a:t> an item to the list at a given position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Get</a:t>
            </a:r>
            <a:r>
              <a:rPr lang="en" sz="2100"/>
              <a:t> an item from the list at a given position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Check</a:t>
            </a:r>
            <a:r>
              <a:rPr lang="en" sz="2100"/>
              <a:t> if an item is already in the list</a:t>
            </a:r>
          </a:p>
          <a:p>
            <a:pPr indent="-361950" lvl="0" marL="457200" rtl="0">
              <a:spcBef>
                <a:spcPts val="0"/>
              </a:spcBef>
              <a:buSzPts val="2100"/>
              <a:buChar char="●"/>
            </a:pPr>
            <a:r>
              <a:rPr b="1" lang="en" sz="2100"/>
              <a:t>Useful implementations</a:t>
            </a:r>
            <a:r>
              <a:rPr lang="en" sz="2100"/>
              <a:t>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ArrayList</a:t>
            </a:r>
            <a:r>
              <a:rPr lang="en" sz="2100"/>
              <a:t>,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LinkedList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Lists are ordered, use them to store a collection of items that have a specific order!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List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294" y="1693500"/>
            <a:ext cx="2430373" cy="285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HOFs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Aside: Apparently You Want Review</a:t>
            </a:r>
          </a:p>
        </p:txBody>
      </p:sp>
      <p:pic>
        <p:nvPicPr>
          <p:cNvPr id="825" name="Shape 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600" y="1017713"/>
            <a:ext cx="5764801" cy="32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Higher-Ordered Functions</a:t>
            </a:r>
          </a:p>
        </p:txBody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311700" y="11434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Order Function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function that treats another function as data.</a:t>
            </a:r>
          </a:p>
          <a:p>
            <a: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takes a function as input.</a:t>
            </a: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in Python:</a:t>
            </a:r>
          </a:p>
          <a:p>
            <a:pPr indent="-6985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 txBox="1"/>
          <p:nvPr/>
        </p:nvSpPr>
        <p:spPr>
          <a:xfrm>
            <a:off x="2295100" y="2781150"/>
            <a:ext cx="3381900" cy="2308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E75B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tenX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(x):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10*x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E75B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do_twice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(f, x):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f(f(x))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(do_twice(tenX, 2))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highlight>
                  <a:srgbClr val="EFEFEF"/>
                </a:highlight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833" name="Shape 833"/>
          <p:cNvSpPr txBox="1"/>
          <p:nvPr/>
        </p:nvSpPr>
        <p:spPr>
          <a:xfrm>
            <a:off x="6853250" y="4258776"/>
            <a:ext cx="944700" cy="54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How-to HOF in the Old Days</a:t>
            </a:r>
          </a:p>
        </p:txBody>
      </p:sp>
      <p:sp>
        <p:nvSpPr>
          <p:cNvPr id="839" name="Shape 8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Slight Problem: Java 7 doesn’t have references to functions (methods). Functions aren’t Objects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How-to HOF in the Old Days</a:t>
            </a:r>
          </a:p>
        </p:txBody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311700" y="1161525"/>
            <a:ext cx="8520600" cy="378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Slight Problem: Java 7 doesn’t have references to functions (methods). Functions aren’t Objects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Fix: Define an interface and create wrapper classes for functions that implement the interface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4017153" y="2524300"/>
            <a:ext cx="2314800" cy="795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IntUnary</a:t>
            </a: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Function</a:t>
            </a:r>
          </a:p>
        </p:txBody>
      </p:sp>
      <p:sp>
        <p:nvSpPr>
          <p:cNvPr id="847" name="Shape 847"/>
          <p:cNvSpPr/>
          <p:nvPr/>
        </p:nvSpPr>
        <p:spPr>
          <a:xfrm>
            <a:off x="2812050" y="2952875"/>
            <a:ext cx="1203000" cy="295500"/>
          </a:xfrm>
          <a:prstGeom prst="rect">
            <a:avLst/>
          </a:prstGeom>
          <a:solidFill>
            <a:srgbClr val="D9EDF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apply(int)</a:t>
            </a:r>
          </a:p>
        </p:txBody>
      </p:sp>
      <p:sp>
        <p:nvSpPr>
          <p:cNvPr id="848" name="Shape 848"/>
          <p:cNvSpPr/>
          <p:nvPr/>
        </p:nvSpPr>
        <p:spPr>
          <a:xfrm>
            <a:off x="4219938" y="3899125"/>
            <a:ext cx="1909200" cy="7956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TenX</a:t>
            </a:r>
          </a:p>
        </p:txBody>
      </p:sp>
      <p:cxnSp>
        <p:nvCxnSpPr>
          <p:cNvPr id="849" name="Shape 849"/>
          <p:cNvCxnSpPr>
            <a:stCxn id="848" idx="0"/>
            <a:endCxn id="846" idx="2"/>
          </p:cNvCxnSpPr>
          <p:nvPr/>
        </p:nvCxnSpPr>
        <p:spPr>
          <a:xfrm rot="10800000">
            <a:off x="5174538" y="3319825"/>
            <a:ext cx="0" cy="57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0" name="Shape 850"/>
          <p:cNvSpPr/>
          <p:nvPr/>
        </p:nvSpPr>
        <p:spPr>
          <a:xfrm>
            <a:off x="3017046" y="4306125"/>
            <a:ext cx="1203000" cy="2955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>
            <p:ph type="title"/>
          </p:nvPr>
        </p:nvSpPr>
        <p:spPr>
          <a:xfrm>
            <a:off x="311700" y="965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How-to HOF in the Old Days</a:t>
            </a:r>
          </a:p>
        </p:txBody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 txBox="1"/>
          <p:nvPr/>
        </p:nvSpPr>
        <p:spPr>
          <a:xfrm>
            <a:off x="5666225" y="639528"/>
            <a:ext cx="3381900" cy="2271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E75B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tenX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(x):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10*x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E75B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do_twice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(f, x):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f(f(x))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(do_twice(tenX, 2))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highlight>
                  <a:srgbClr val="EFEFEF"/>
                </a:highlight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858" name="Shape 858"/>
          <p:cNvSpPr txBox="1"/>
          <p:nvPr/>
        </p:nvSpPr>
        <p:spPr>
          <a:xfrm>
            <a:off x="76975" y="3001450"/>
            <a:ext cx="6926400" cy="2106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HoFDemo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do_twice(IntUnaryFunction f,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f.apply(f.apply(x));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	System.out.println(do_twice(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TenX(), 2));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76975" y="1604798"/>
            <a:ext cx="5480700" cy="134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TenX 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IntUnaryFunction {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apply(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x) {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10 * x;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76975" y="669252"/>
            <a:ext cx="4423800" cy="88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interface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IntUnary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Function {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apply(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x);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How-to HOF: New Way</a:t>
            </a:r>
          </a:p>
        </p:txBody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HOFs are now built into Java 8!!</a:t>
            </a: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Java will automatically wrap methods into Objects for you!!</a:t>
            </a: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No longer have to make custom interfaces and classes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New Syntax</a:t>
            </a:r>
          </a:p>
          <a:p>
            <a:pPr indent="-368300" lvl="1" marL="914400" rtl="0">
              <a:spcBef>
                <a:spcPts val="0"/>
              </a:spcBef>
              <a:buClr>
                <a:srgbClr val="000000"/>
              </a:buClr>
              <a:buSzPts val="2200"/>
              <a:buChar char="○"/>
            </a:pPr>
            <a:r>
              <a:rPr b="1" lang="en" sz="2200">
                <a:solidFill>
                  <a:srgbClr val="000000"/>
                </a:solidFill>
              </a:rPr>
              <a:t>Class::methodName</a:t>
            </a:r>
            <a:r>
              <a:rPr lang="en" sz="2200">
                <a:solidFill>
                  <a:srgbClr val="000000"/>
                </a:solidFill>
              </a:rPr>
              <a:t> to pass around methods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All the built in Functions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How-to HOF: New Way</a:t>
            </a:r>
          </a:p>
        </p:txBody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3" name="Shape 873"/>
          <p:cNvSpPr txBox="1"/>
          <p:nvPr/>
        </p:nvSpPr>
        <p:spPr>
          <a:xfrm>
            <a:off x="311700" y="1593750"/>
            <a:ext cx="6926400" cy="3224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HoFDemo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tenX(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	return 10 * x;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do_twice(Function&lt;Integer, Integer&gt; f, </a:t>
            </a:r>
          </a:p>
          <a:p>
            <a:pPr indent="457200" lvl="0" marL="4572000" rtl="0">
              <a:spcBef>
                <a:spcPts val="0"/>
              </a:spcBef>
              <a:buNone/>
            </a:pP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f.apply(f.apply(x));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	System.out.println(do_twice(H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Demo::tenX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, 2));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5675275" y="141478"/>
            <a:ext cx="3381900" cy="2271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E75B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tenX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(x):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10*x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E75B6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do_twice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(f, x):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f(f(x))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(do_twice(tenX, 2))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highlight>
                  <a:srgbClr val="EFEFEF"/>
                </a:highlight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But wait, there’s more!</a:t>
            </a:r>
          </a:p>
        </p:txBody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Java 8 also introduced lambda functions (anonymous functions)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Good for one use functions, you can write even less code!!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1" name="Shape 881"/>
          <p:cNvSpPr txBox="1"/>
          <p:nvPr/>
        </p:nvSpPr>
        <p:spPr>
          <a:xfrm>
            <a:off x="311700" y="2073700"/>
            <a:ext cx="6926400" cy="2744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HoFDemo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do_twice(Function&lt;Integer, Integer&gt; f, </a:t>
            </a:r>
          </a:p>
          <a:p>
            <a:pPr indent="457200" lvl="0" marL="4572000" rtl="0">
              <a:spcBef>
                <a:spcPts val="0"/>
              </a:spcBef>
              <a:buNone/>
            </a:pP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x)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f.apply(f.apply(x));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	System.out.println(do_twice(</a:t>
            </a:r>
            <a:r>
              <a:rPr lang="en" sz="160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x -&gt; 10 * x</a:t>
            </a: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, 2));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Comparators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50325" y="960475"/>
            <a:ext cx="56676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The Set ADT supports the following operations: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Create</a:t>
            </a:r>
            <a:r>
              <a:rPr lang="en" sz="2000"/>
              <a:t> an empty set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Add</a:t>
            </a:r>
            <a:r>
              <a:rPr lang="en" sz="2000"/>
              <a:t> an item to the set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Check</a:t>
            </a:r>
            <a:r>
              <a:rPr lang="en" sz="2000"/>
              <a:t> if an item is already in the set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Useful implementations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HashSet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TreeSet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Sets aren’t ordered, use them to store a collection of items that have no specific order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A sometimes-useful property of sets is that they don’t contain duplicates!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</a:t>
            </a:r>
          </a:p>
        </p:txBody>
      </p:sp>
      <p:pic>
        <p:nvPicPr>
          <p:cNvPr descr="Image result for set"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8752" y="1261525"/>
            <a:ext cx="3141275" cy="26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type="title"/>
          </p:nvPr>
        </p:nvSpPr>
        <p:spPr>
          <a:xfrm>
            <a:off x="311700" y="1643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 Natural Ordering</a:t>
            </a:r>
          </a:p>
        </p:txBody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311700" y="8001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term “Natural Order” is sometimes used to refer to the ordering implied by a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Comparable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’s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compareTo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method.</a:t>
            </a:r>
          </a:p>
          <a:p>
            <a:pPr indent="-3683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Dog objects could have a natural order given by their size.</a:t>
            </a:r>
          </a:p>
        </p:txBody>
      </p:sp>
      <p:grpSp>
        <p:nvGrpSpPr>
          <p:cNvPr id="893" name="Shape 893"/>
          <p:cNvGrpSpPr/>
          <p:nvPr/>
        </p:nvGrpSpPr>
        <p:grpSpPr>
          <a:xfrm>
            <a:off x="512550" y="2485125"/>
            <a:ext cx="1515450" cy="2422100"/>
            <a:chOff x="512550" y="2485125"/>
            <a:chExt cx="1515450" cy="2422100"/>
          </a:xfrm>
        </p:grpSpPr>
        <p:pic>
          <p:nvPicPr>
            <p:cNvPr id="894" name="Shape 8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75" y="2485125"/>
              <a:ext cx="1472326" cy="1792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Shape 895"/>
            <p:cNvSpPr txBox="1"/>
            <p:nvPr/>
          </p:nvSpPr>
          <p:spPr>
            <a:xfrm>
              <a:off x="512550" y="4411925"/>
              <a:ext cx="14724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“Doge”, size: 5</a:t>
              </a:r>
            </a:p>
          </p:txBody>
        </p:sp>
      </p:grpSp>
      <p:pic>
        <p:nvPicPr>
          <p:cNvPr id="896" name="Shape 8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193" y="2485118"/>
            <a:ext cx="2357100" cy="20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Shape 897"/>
          <p:cNvSpPr txBox="1"/>
          <p:nvPr/>
        </p:nvSpPr>
        <p:spPr>
          <a:xfrm>
            <a:off x="2997200" y="4679475"/>
            <a:ext cx="2022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“Jarmigon”, size: 200</a:t>
            </a:r>
          </a:p>
        </p:txBody>
      </p:sp>
      <p:grpSp>
        <p:nvGrpSpPr>
          <p:cNvPr id="898" name="Shape 898"/>
          <p:cNvGrpSpPr/>
          <p:nvPr/>
        </p:nvGrpSpPr>
        <p:grpSpPr>
          <a:xfrm>
            <a:off x="6132144" y="2146188"/>
            <a:ext cx="2642382" cy="2850199"/>
            <a:chOff x="5905900" y="1742700"/>
            <a:chExt cx="3059375" cy="3353175"/>
          </a:xfrm>
        </p:grpSpPr>
        <p:pic>
          <p:nvPicPr>
            <p:cNvPr id="899" name="Shape 8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05900" y="1742700"/>
              <a:ext cx="3059375" cy="296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0" name="Shape 900"/>
            <p:cNvSpPr txBox="1"/>
            <p:nvPr/>
          </p:nvSpPr>
          <p:spPr>
            <a:xfrm>
              <a:off x="6511800" y="4687275"/>
              <a:ext cx="2022600" cy="4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/>
                <a:t>“Clifford”, size: 9001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Example: Arrays.sort</a:t>
            </a:r>
          </a:p>
        </p:txBody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sort will by default arrange the elements by their natural ordering (i.e. their size)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2B2B2B"/>
              </a:highlight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07" name="Shape 907"/>
          <p:cNvSpPr txBox="1"/>
          <p:nvPr/>
        </p:nvSpPr>
        <p:spPr>
          <a:xfrm>
            <a:off x="869300" y="2005000"/>
            <a:ext cx="6864000" cy="2001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Dog[] l = {</a:t>
            </a:r>
            <a:r>
              <a:rPr b="1" lang="en" sz="16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Dog("Jarmigon", 200), </a:t>
            </a:r>
            <a:r>
              <a:rPr b="1" lang="en" sz="16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Dog("Doge", 5),</a:t>
            </a:r>
          </a:p>
          <a:p>
            <a:pPr indent="4572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Dog("Clifford", 9001)};</a:t>
            </a:r>
          </a:p>
          <a:p>
            <a:pPr indent="3873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System.out.println(Arrays.toString(l));</a:t>
            </a:r>
          </a:p>
          <a:p>
            <a:pPr indent="3873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Arrays.sort(l);</a:t>
            </a:r>
          </a:p>
          <a:p>
            <a:pPr indent="3873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System.out.println(Arrays.toString(l));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908" name="Shape 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50" y="4146650"/>
            <a:ext cx="8293692" cy="4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Let’s go against nature</a:t>
            </a:r>
          </a:p>
        </p:txBody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What if you wanted to order Dogs by their name?</a:t>
            </a:r>
          </a:p>
          <a:p>
            <a:pPr indent="-3619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Option 1: Redefine the natural ordering</a:t>
            </a:r>
          </a:p>
          <a:p>
            <a:pPr indent="-361950" lvl="1" marL="914400" rtl="0">
              <a:spcBef>
                <a:spcPts val="0"/>
              </a:spcBef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Option 2: Bring in a third-party to help: a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Comparator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15" name="Shape 915"/>
          <p:cNvGrpSpPr/>
          <p:nvPr/>
        </p:nvGrpSpPr>
        <p:grpSpPr>
          <a:xfrm>
            <a:off x="354901" y="2363468"/>
            <a:ext cx="2416294" cy="2542377"/>
            <a:chOff x="5905900" y="1742700"/>
            <a:chExt cx="3059375" cy="3353175"/>
          </a:xfrm>
        </p:grpSpPr>
        <p:pic>
          <p:nvPicPr>
            <p:cNvPr id="916" name="Shape 9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05900" y="1742700"/>
              <a:ext cx="3059375" cy="296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Shape 917"/>
            <p:cNvSpPr txBox="1"/>
            <p:nvPr/>
          </p:nvSpPr>
          <p:spPr>
            <a:xfrm>
              <a:off x="6511800" y="4687275"/>
              <a:ext cx="2022600" cy="4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“Clifford”, size: 9001</a:t>
              </a:r>
            </a:p>
          </p:txBody>
        </p:sp>
      </p:grpSp>
      <p:pic>
        <p:nvPicPr>
          <p:cNvPr id="918" name="Shape 9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193" y="2473993"/>
            <a:ext cx="2357100" cy="20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/>
          <p:nvPr/>
        </p:nvSpPr>
        <p:spPr>
          <a:xfrm>
            <a:off x="6809700" y="4648200"/>
            <a:ext cx="2022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“Jarmigon”, size: 200</a:t>
            </a:r>
          </a:p>
        </p:txBody>
      </p:sp>
      <p:grpSp>
        <p:nvGrpSpPr>
          <p:cNvPr id="920" name="Shape 920"/>
          <p:cNvGrpSpPr/>
          <p:nvPr/>
        </p:nvGrpSpPr>
        <p:grpSpPr>
          <a:xfrm>
            <a:off x="4145688" y="2548525"/>
            <a:ext cx="1515450" cy="2422100"/>
            <a:chOff x="512550" y="2485125"/>
            <a:chExt cx="1515450" cy="2422100"/>
          </a:xfrm>
        </p:grpSpPr>
        <p:pic>
          <p:nvPicPr>
            <p:cNvPr id="921" name="Shape 9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5675" y="2485125"/>
              <a:ext cx="1472326" cy="1792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" name="Shape 922"/>
            <p:cNvSpPr txBox="1"/>
            <p:nvPr/>
          </p:nvSpPr>
          <p:spPr>
            <a:xfrm>
              <a:off x="512550" y="4411925"/>
              <a:ext cx="14724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“Doge”, size: 5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Comparators: Back in the Days of Yore</a:t>
            </a:r>
          </a:p>
        </p:txBody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929" name="Shape 929"/>
          <p:cNvSpPr txBox="1"/>
          <p:nvPr/>
        </p:nvSpPr>
        <p:spPr>
          <a:xfrm>
            <a:off x="311700" y="1152475"/>
            <a:ext cx="7543200" cy="2034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NameComparator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Comparator&lt;Dog&gt; {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compare(Dog d1, Dog d2) {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	 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d1.name.compareTo(d2.name);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Comparators: Back in the Days of Yore</a:t>
            </a:r>
          </a:p>
        </p:txBody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936" name="Shape 936"/>
          <p:cNvSpPr txBox="1"/>
          <p:nvPr/>
        </p:nvSpPr>
        <p:spPr>
          <a:xfrm>
            <a:off x="311700" y="1152475"/>
            <a:ext cx="7543200" cy="2034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NameComparator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Comparator&lt;Dog&gt; {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compare(Dog d1, Dog d2) {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	  </a:t>
            </a:r>
            <a:r>
              <a:rPr b="1" lang="en" sz="19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d1.name.compareTo(d2.name);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937" name="Shape 937"/>
          <p:cNvSpPr txBox="1"/>
          <p:nvPr/>
        </p:nvSpPr>
        <p:spPr>
          <a:xfrm>
            <a:off x="651300" y="2997350"/>
            <a:ext cx="6864000" cy="2001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Dog[] l = {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Dog("Jarmigon", 200), 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Dog("Doge", 5),</a:t>
            </a:r>
          </a:p>
          <a:p>
            <a:pPr indent="4572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Dog("Clifford", 9001)};</a:t>
            </a:r>
          </a:p>
          <a:p>
            <a:pPr indent="3873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System.out.println(Arrays.toString(l));</a:t>
            </a:r>
          </a:p>
          <a:p>
            <a:pPr indent="3873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Arrays.sort(l, </a:t>
            </a: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NameComparator());</a:t>
            </a:r>
          </a:p>
          <a:p>
            <a:pPr indent="3873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System.out.println(Arrays.toString(l));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Comparators: New Way</a:t>
            </a:r>
          </a:p>
        </p:txBody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Programmers are lazy, why type when you don’t have to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Comparators are a </a:t>
            </a:r>
            <a:r>
              <a:rPr b="1" lang="en" sz="2200">
                <a:solidFill>
                  <a:schemeClr val="dk1"/>
                </a:solidFill>
              </a:rPr>
              <a:t>Functional Interface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We only make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Comparator</a:t>
            </a:r>
            <a:r>
              <a:rPr lang="en" sz="2000">
                <a:solidFill>
                  <a:schemeClr val="dk1"/>
                </a:solidFill>
              </a:rPr>
              <a:t> objects for one method, the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compare</a:t>
            </a:r>
            <a:r>
              <a:rPr lang="en" sz="2000">
                <a:solidFill>
                  <a:schemeClr val="dk1"/>
                </a:solidFill>
              </a:rPr>
              <a:t> method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Compare takes in two objects and returns an int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Java 8 allows us to just pass in a function that substitutes for the Comparator</a:t>
            </a:r>
          </a:p>
          <a:p>
            <a:pPr indent="-355600" lvl="1" marL="91440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i.e that function also takes in two objects and returns an int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Arrays.sort Revisited</a:t>
            </a:r>
          </a:p>
        </p:txBody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 txBox="1"/>
          <p:nvPr/>
        </p:nvSpPr>
        <p:spPr>
          <a:xfrm>
            <a:off x="311700" y="1152475"/>
            <a:ext cx="6864000" cy="2001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Dog[] l = {</a:t>
            </a:r>
            <a:r>
              <a:rPr b="1" lang="en" sz="16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Dog("Jarmigon", 200), </a:t>
            </a:r>
            <a:r>
              <a:rPr b="1" lang="en" sz="16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Dog("Doge", 5),</a:t>
            </a:r>
          </a:p>
          <a:p>
            <a:pPr indent="4572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Dog("Clifford", 9001)};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System.out.println(Arrays.toString(l));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Arrays.sort(l,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(d1, d2) -&gt; d1.name.compareTo(d2.name)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System.out.println(Arrays.toString(l));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07175"/>
            <a:ext cx="8466700" cy="3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Streams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125" y="2181325"/>
            <a:ext cx="4279303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Streams: An Assembly Line</a:t>
            </a:r>
          </a:p>
        </p:txBody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 way of processing data in a sequential manner</a:t>
            </a: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Requires a different manner of thinking: chaining operations</a:t>
            </a: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Has other nice properties like parallelism (see CS61C)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All Collections in Java can be turned into streams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Why streams when we already have collections?</a:t>
            </a:r>
          </a:p>
          <a:p>
            <a:pPr indent="-368300" lvl="1" marL="914400">
              <a:spcBef>
                <a:spcPts val="0"/>
              </a:spcBef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Collections are about the data, streams are about computations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MainStream Intermediate Operations</a:t>
            </a:r>
          </a:p>
        </p:txBody>
      </p:sp>
      <p:sp>
        <p:nvSpPr>
          <p:cNvPr id="969" name="Shape 9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Must first call .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stream()</a:t>
            </a:r>
            <a:r>
              <a:rPr lang="en" sz="2000">
                <a:solidFill>
                  <a:schemeClr val="dk1"/>
                </a:solidFill>
              </a:rPr>
              <a:t> to convert a collection into stream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sorted()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Sorts the stream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Can pass in a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Comparator</a:t>
            </a:r>
            <a:r>
              <a:rPr lang="en" sz="2000">
                <a:solidFill>
                  <a:schemeClr val="dk1"/>
                </a:solidFill>
              </a:rPr>
              <a:t> (i.e a lambda) to defy natural ordering of the Stream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map(Function f)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i="1" lang="en" sz="2000">
                <a:solidFill>
                  <a:schemeClr val="dk1"/>
                </a:solidFill>
              </a:rPr>
              <a:t>Applies</a:t>
            </a:r>
            <a:r>
              <a:rPr lang="en" sz="2000">
                <a:solidFill>
                  <a:schemeClr val="dk1"/>
                </a:solidFill>
              </a:rPr>
              <a:t> the function on each of the elements of the stream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filter(Predicate p)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i="1" lang="en" sz="2000">
                <a:solidFill>
                  <a:schemeClr val="dk1"/>
                </a:solidFill>
              </a:rPr>
              <a:t>Tests</a:t>
            </a:r>
            <a:r>
              <a:rPr lang="en" sz="2000">
                <a:solidFill>
                  <a:schemeClr val="dk1"/>
                </a:solidFill>
              </a:rPr>
              <a:t> each element to determine if it should remain in the stream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350325" y="960475"/>
            <a:ext cx="56676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The Stack ADT supports the following operations: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Create</a:t>
            </a:r>
            <a:r>
              <a:rPr lang="en" sz="2200"/>
              <a:t> an empty stack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Add</a:t>
            </a:r>
            <a:r>
              <a:rPr lang="en" sz="2200"/>
              <a:t> an item to the stack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Check</a:t>
            </a:r>
            <a:r>
              <a:rPr lang="en" sz="2200"/>
              <a:t> the most recent item added to the stack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Remove</a:t>
            </a:r>
            <a:r>
              <a:rPr lang="en" sz="2200"/>
              <a:t> the most recent item added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Useful implementations</a:t>
            </a:r>
            <a:r>
              <a:rPr lang="en" sz="2200">
                <a:solidFill>
                  <a:schemeClr val="dk1"/>
                </a:solidFill>
              </a:rPr>
              <a:t>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LinkedList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/>
              <a:t>Stacks are useful if you’re always interested in the most recent item added to the collection</a:t>
            </a:r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Stack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625" y="1215375"/>
            <a:ext cx="3952899" cy="283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Shape 102"/>
          <p:cNvGrpSpPr/>
          <p:nvPr/>
        </p:nvGrpSpPr>
        <p:grpSpPr>
          <a:xfrm>
            <a:off x="5388175" y="3604099"/>
            <a:ext cx="3397790" cy="1261861"/>
            <a:chOff x="5144275" y="3363975"/>
            <a:chExt cx="3641400" cy="1601550"/>
          </a:xfrm>
        </p:grpSpPr>
        <p:cxnSp>
          <p:nvCxnSpPr>
            <p:cNvPr id="103" name="Shape 103"/>
            <p:cNvCxnSpPr>
              <a:stCxn id="104" idx="1"/>
            </p:cNvCxnSpPr>
            <p:nvPr/>
          </p:nvCxnSpPr>
          <p:spPr>
            <a:xfrm rot="10800000">
              <a:off x="5144275" y="3363975"/>
              <a:ext cx="1086600" cy="13152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04" name="Shape 104"/>
            <p:cNvSpPr txBox="1"/>
            <p:nvPr/>
          </p:nvSpPr>
          <p:spPr>
            <a:xfrm>
              <a:off x="6230875" y="4392825"/>
              <a:ext cx="255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980000"/>
                  </a:solidFill>
                </a:rPr>
                <a:t>Not really a stack, but can be used like one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MainStream Terminal Operations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reduce(BinaryOperator accumulator)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i="1" lang="en" sz="2000">
                <a:solidFill>
                  <a:schemeClr val="dk1"/>
                </a:solidFill>
              </a:rPr>
              <a:t>Applies</a:t>
            </a:r>
            <a:r>
              <a:rPr lang="en" sz="2000">
                <a:solidFill>
                  <a:schemeClr val="dk1"/>
                </a:solidFill>
              </a:rPr>
              <a:t> the accumulator and combines elements in the stream, two at a time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Returns an Optional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collect(Collector c)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Turns the stream into a collection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Optionals</a:t>
            </a:r>
          </a:p>
        </p:txBody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Sometimes, the stream may end up being empty (i.e after a filter)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Optionals are container objects that may or may not have a value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To get the value, you must call </a:t>
            </a: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.orElse(T default)</a:t>
            </a:r>
          </a:p>
          <a:p>
            <a:pPr indent="-355600" lvl="1" marL="914400">
              <a:spcBef>
                <a:spcPts val="0"/>
              </a:spcBef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Will return you the value in the Optional, or else returns the default you specified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Collectors</a:t>
            </a:r>
          </a:p>
        </p:txBody>
      </p:sp>
      <p:sp>
        <p:nvSpPr>
          <p:cNvPr id="987" name="Shape 9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collect is a flexible method, can turn a stream into any Collection</a:t>
            </a:r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Uses a Collector object that helps do the actual collecting</a:t>
            </a:r>
          </a:p>
          <a:p>
            <a:pPr indent="-3619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Collectors.toList()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solidFill>
                  <a:schemeClr val="dk1"/>
                </a:solidFill>
              </a:rPr>
              <a:t>returns a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Collector</a:t>
            </a:r>
            <a:r>
              <a:rPr lang="en" sz="2100">
                <a:solidFill>
                  <a:schemeClr val="dk1"/>
                </a:solidFill>
              </a:rPr>
              <a:t> that creates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Lists</a:t>
            </a:r>
          </a:p>
          <a:p>
            <a:pPr indent="-3619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Collectors.toSet()</a:t>
            </a:r>
            <a:r>
              <a:rPr lang="en" sz="2100">
                <a:solidFill>
                  <a:schemeClr val="dk1"/>
                </a:solidFill>
              </a:rPr>
              <a:t> returns a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Collector</a:t>
            </a:r>
            <a:r>
              <a:rPr lang="en" sz="2100">
                <a:solidFill>
                  <a:schemeClr val="dk1"/>
                </a:solidFill>
              </a:rPr>
              <a:t> that creates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Sets</a:t>
            </a:r>
          </a:p>
          <a:p>
            <a:pPr indent="-3619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Collectors.groupingBy(Function f)</a:t>
            </a:r>
            <a:r>
              <a:rPr lang="en" sz="2100">
                <a:solidFill>
                  <a:schemeClr val="dk1"/>
                </a:solidFill>
              </a:rPr>
              <a:t> returns a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Collector</a:t>
            </a:r>
            <a:r>
              <a:rPr lang="en" sz="2100">
                <a:solidFill>
                  <a:schemeClr val="dk1"/>
                </a:solidFill>
              </a:rPr>
              <a:t> that uses f to group the elements in the stream</a:t>
            </a:r>
          </a:p>
          <a:p>
            <a:pPr indent="-361950" lvl="2" marL="1371600">
              <a:spcBef>
                <a:spcPts val="0"/>
              </a:spcBef>
              <a:buClr>
                <a:schemeClr val="dk1"/>
              </a:buClr>
              <a:buSzPts val="2100"/>
              <a:buChar char="■"/>
            </a:pPr>
            <a:r>
              <a:rPr lang="en" sz="2100">
                <a:solidFill>
                  <a:schemeClr val="dk1"/>
                </a:solidFill>
              </a:rPr>
              <a:t>Creates a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Trees</a:t>
            </a:r>
          </a:p>
        </p:txBody>
      </p:sp>
      <p:pic>
        <p:nvPicPr>
          <p:cNvPr id="998" name="Shape 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075" y="302176"/>
            <a:ext cx="3540674" cy="47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Trees</a:t>
            </a:r>
          </a:p>
        </p:txBody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A tree consists of: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 set of nodes.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 set of edges which connect pairs of nodes.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Requirements: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Connected - there is a path from any node to another node along the edges.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If there are N nodes, there are N-1 edges.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Can be rephrased as: there is exactly one path between each pair of nodes.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Common Example: File Folders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3145200" y="1077950"/>
            <a:ext cx="28536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/home/daniel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2889625" y="1916150"/>
            <a:ext cx="16614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images/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4718425" y="1916150"/>
            <a:ext cx="16614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downloads/</a:t>
            </a:r>
          </a:p>
        </p:txBody>
      </p:sp>
      <p:sp>
        <p:nvSpPr>
          <p:cNvPr id="1013" name="Shape 1013"/>
          <p:cNvSpPr txBox="1"/>
          <p:nvPr/>
        </p:nvSpPr>
        <p:spPr>
          <a:xfrm>
            <a:off x="984625" y="1916150"/>
            <a:ext cx="16614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games/</a:t>
            </a:r>
          </a:p>
        </p:txBody>
      </p:sp>
      <p:sp>
        <p:nvSpPr>
          <p:cNvPr id="1014" name="Shape 1014"/>
          <p:cNvSpPr txBox="1"/>
          <p:nvPr/>
        </p:nvSpPr>
        <p:spPr>
          <a:xfrm>
            <a:off x="6547225" y="1916150"/>
            <a:ext cx="16614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school/</a:t>
            </a:r>
          </a:p>
        </p:txBody>
      </p:sp>
      <p:sp>
        <p:nvSpPr>
          <p:cNvPr id="1015" name="Shape 1015"/>
          <p:cNvSpPr txBox="1"/>
          <p:nvPr/>
        </p:nvSpPr>
        <p:spPr>
          <a:xfrm>
            <a:off x="754525" y="2754350"/>
            <a:ext cx="9771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FFXV</a:t>
            </a:r>
            <a:r>
              <a:rPr lang="en"/>
              <a:t>/</a:t>
            </a:r>
          </a:p>
        </p:txBody>
      </p:sp>
      <p:sp>
        <p:nvSpPr>
          <p:cNvPr id="1016" name="Shape 1016"/>
          <p:cNvSpPr txBox="1"/>
          <p:nvPr/>
        </p:nvSpPr>
        <p:spPr>
          <a:xfrm>
            <a:off x="1899025" y="2754350"/>
            <a:ext cx="12828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KHIII</a:t>
            </a:r>
            <a:r>
              <a:rPr lang="en"/>
              <a:t>/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4718425" y="2754350"/>
            <a:ext cx="12828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pdfs/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6698725" y="2754350"/>
            <a:ext cx="10551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cs61bl/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7842625" y="2754350"/>
            <a:ext cx="4755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old/</a:t>
            </a:r>
          </a:p>
        </p:txBody>
      </p:sp>
      <p:cxnSp>
        <p:nvCxnSpPr>
          <p:cNvPr id="1020" name="Shape 1020"/>
          <p:cNvCxnSpPr>
            <a:stCxn id="1010" idx="2"/>
            <a:endCxn id="1013" idx="0"/>
          </p:cNvCxnSpPr>
          <p:nvPr/>
        </p:nvCxnSpPr>
        <p:spPr>
          <a:xfrm flipH="1">
            <a:off x="1815300" y="1557350"/>
            <a:ext cx="27567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1" name="Shape 1021"/>
          <p:cNvCxnSpPr>
            <a:stCxn id="1010" idx="2"/>
            <a:endCxn id="1011" idx="0"/>
          </p:cNvCxnSpPr>
          <p:nvPr/>
        </p:nvCxnSpPr>
        <p:spPr>
          <a:xfrm flipH="1">
            <a:off x="3720300" y="1557350"/>
            <a:ext cx="8517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2" name="Shape 1022"/>
          <p:cNvCxnSpPr>
            <a:stCxn id="1010" idx="2"/>
            <a:endCxn id="1012" idx="0"/>
          </p:cNvCxnSpPr>
          <p:nvPr/>
        </p:nvCxnSpPr>
        <p:spPr>
          <a:xfrm>
            <a:off x="4572000" y="1557350"/>
            <a:ext cx="9771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3" name="Shape 1023"/>
          <p:cNvCxnSpPr>
            <a:stCxn id="1010" idx="2"/>
            <a:endCxn id="1014" idx="0"/>
          </p:cNvCxnSpPr>
          <p:nvPr/>
        </p:nvCxnSpPr>
        <p:spPr>
          <a:xfrm>
            <a:off x="4572000" y="1557350"/>
            <a:ext cx="28059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4" name="Shape 1024"/>
          <p:cNvCxnSpPr>
            <a:stCxn id="1013" idx="2"/>
            <a:endCxn id="1015" idx="0"/>
          </p:cNvCxnSpPr>
          <p:nvPr/>
        </p:nvCxnSpPr>
        <p:spPr>
          <a:xfrm flipH="1">
            <a:off x="1243225" y="2395550"/>
            <a:ext cx="5721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5" name="Shape 1025"/>
          <p:cNvCxnSpPr>
            <a:stCxn id="1013" idx="2"/>
            <a:endCxn id="1016" idx="0"/>
          </p:cNvCxnSpPr>
          <p:nvPr/>
        </p:nvCxnSpPr>
        <p:spPr>
          <a:xfrm>
            <a:off x="1815325" y="2395550"/>
            <a:ext cx="7251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6" name="Shape 1026"/>
          <p:cNvCxnSpPr>
            <a:stCxn id="1012" idx="2"/>
            <a:endCxn id="1017" idx="0"/>
          </p:cNvCxnSpPr>
          <p:nvPr/>
        </p:nvCxnSpPr>
        <p:spPr>
          <a:xfrm flipH="1">
            <a:off x="5359825" y="2395550"/>
            <a:ext cx="1893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7" name="Shape 1027"/>
          <p:cNvCxnSpPr>
            <a:stCxn id="1014" idx="2"/>
            <a:endCxn id="1018" idx="0"/>
          </p:cNvCxnSpPr>
          <p:nvPr/>
        </p:nvCxnSpPr>
        <p:spPr>
          <a:xfrm flipH="1">
            <a:off x="7226125" y="2395550"/>
            <a:ext cx="1518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8" name="Shape 1028"/>
          <p:cNvCxnSpPr>
            <a:stCxn id="1014" idx="2"/>
            <a:endCxn id="1019" idx="0"/>
          </p:cNvCxnSpPr>
          <p:nvPr/>
        </p:nvCxnSpPr>
        <p:spPr>
          <a:xfrm>
            <a:off x="7377925" y="2395550"/>
            <a:ext cx="7026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9" name="Shape 1029"/>
          <p:cNvSpPr txBox="1"/>
          <p:nvPr/>
        </p:nvSpPr>
        <p:spPr>
          <a:xfrm>
            <a:off x="5936725" y="3440150"/>
            <a:ext cx="10551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lectures/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7190925" y="3440150"/>
            <a:ext cx="756000" cy="479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labs/</a:t>
            </a:r>
          </a:p>
        </p:txBody>
      </p:sp>
      <p:cxnSp>
        <p:nvCxnSpPr>
          <p:cNvPr id="1031" name="Shape 1031"/>
          <p:cNvCxnSpPr>
            <a:stCxn id="1018" idx="2"/>
            <a:endCxn id="1029" idx="0"/>
          </p:cNvCxnSpPr>
          <p:nvPr/>
        </p:nvCxnSpPr>
        <p:spPr>
          <a:xfrm flipH="1">
            <a:off x="6464275" y="3233750"/>
            <a:ext cx="762000" cy="2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2" name="Shape 1032"/>
          <p:cNvCxnSpPr>
            <a:stCxn id="1018" idx="2"/>
            <a:endCxn id="1030" idx="0"/>
          </p:cNvCxnSpPr>
          <p:nvPr/>
        </p:nvCxnSpPr>
        <p:spPr>
          <a:xfrm>
            <a:off x="7226275" y="3233750"/>
            <a:ext cx="342600" cy="2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type="title"/>
          </p:nvPr>
        </p:nvSpPr>
        <p:spPr>
          <a:xfrm>
            <a:off x="166800" y="92500"/>
            <a:ext cx="8644800" cy="4953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0" lang="en">
                <a:solidFill>
                  <a:srgbClr val="1155CC"/>
                </a:solidFill>
              </a:rPr>
              <a:t>Rooted Trees and Rooted Binary Trees</a:t>
            </a:r>
          </a:p>
        </p:txBody>
      </p:sp>
      <p:sp>
        <p:nvSpPr>
          <p:cNvPr id="1038" name="Shape 1038"/>
          <p:cNvSpPr/>
          <p:nvPr/>
        </p:nvSpPr>
        <p:spPr>
          <a:xfrm>
            <a:off x="1055013" y="2936050"/>
            <a:ext cx="435300" cy="4353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267300" y="610725"/>
            <a:ext cx="8443800" cy="2447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 a rooted tree, we call one node the root.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Every node N except the root has exactly </a:t>
            </a:r>
            <a:r>
              <a:rPr b="1" lang="en">
                <a:solidFill>
                  <a:schemeClr val="dk1"/>
                </a:solidFill>
              </a:rPr>
              <a:t>one</a:t>
            </a:r>
            <a:r>
              <a:rPr lang="en">
                <a:solidFill>
                  <a:schemeClr val="dk1"/>
                </a:solidFill>
              </a:rPr>
              <a:t> parent, defined as the first node on the path from N to the root.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Unlike </a:t>
            </a:r>
            <a:r>
              <a:rPr lang="en" u="sng">
                <a:solidFill>
                  <a:schemeClr val="accent5"/>
                </a:solidFill>
                <a:hlinkClick r:id="rId3"/>
              </a:rPr>
              <a:t>(most) real trees</a:t>
            </a:r>
            <a:r>
              <a:rPr lang="en">
                <a:solidFill>
                  <a:schemeClr val="dk1"/>
                </a:solidFill>
              </a:rPr>
              <a:t>, the root is usually depicted at the top of the tree.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node with no child is called a leaf.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 a rooted binary tree, every node has either 0, 1, or 2 children (subtrees).</a:t>
            </a:r>
          </a:p>
        </p:txBody>
      </p:sp>
      <p:grpSp>
        <p:nvGrpSpPr>
          <p:cNvPr id="1040" name="Shape 1040"/>
          <p:cNvGrpSpPr/>
          <p:nvPr/>
        </p:nvGrpSpPr>
        <p:grpSpPr>
          <a:xfrm>
            <a:off x="3717650" y="2936050"/>
            <a:ext cx="984900" cy="1767500"/>
            <a:chOff x="1318250" y="2924125"/>
            <a:chExt cx="984900" cy="1767500"/>
          </a:xfrm>
        </p:grpSpPr>
        <p:sp>
          <p:nvSpPr>
            <p:cNvPr id="1041" name="Shape 1041"/>
            <p:cNvSpPr/>
            <p:nvPr/>
          </p:nvSpPr>
          <p:spPr>
            <a:xfrm>
              <a:off x="1318250" y="3544050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B</a:t>
              </a:r>
            </a:p>
          </p:txBody>
        </p:sp>
        <p:cxnSp>
          <p:nvCxnSpPr>
            <p:cNvPr id="1042" name="Shape 1042"/>
            <p:cNvCxnSpPr>
              <a:stCxn id="1043" idx="0"/>
              <a:endCxn id="1041" idx="5"/>
            </p:cNvCxnSpPr>
            <p:nvPr/>
          </p:nvCxnSpPr>
          <p:spPr>
            <a:xfrm rot="10800000">
              <a:off x="1689750" y="3915525"/>
              <a:ext cx="132000" cy="34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44" name="Shape 1044"/>
            <p:cNvCxnSpPr>
              <a:stCxn id="1041" idx="0"/>
              <a:endCxn id="1045" idx="3"/>
            </p:cNvCxnSpPr>
            <p:nvPr/>
          </p:nvCxnSpPr>
          <p:spPr>
            <a:xfrm flipH="1" rot="10800000">
              <a:off x="1535900" y="3295650"/>
              <a:ext cx="395700" cy="24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043" name="Shape 1043"/>
            <p:cNvSpPr/>
            <p:nvPr/>
          </p:nvSpPr>
          <p:spPr>
            <a:xfrm>
              <a:off x="1604100" y="4256325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C</a:t>
              </a: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1867850" y="2924125"/>
              <a:ext cx="435300" cy="435300"/>
            </a:xfrm>
            <a:prstGeom prst="ellipse">
              <a:avLst/>
            </a:prstGeom>
            <a:solidFill>
              <a:srgbClr val="93C47D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A</a:t>
              </a:r>
            </a:p>
          </p:txBody>
        </p:sp>
      </p:grpSp>
      <p:grpSp>
        <p:nvGrpSpPr>
          <p:cNvPr id="1046" name="Shape 1046"/>
          <p:cNvGrpSpPr/>
          <p:nvPr/>
        </p:nvGrpSpPr>
        <p:grpSpPr>
          <a:xfrm>
            <a:off x="5592625" y="3058425"/>
            <a:ext cx="1943375" cy="1767500"/>
            <a:chOff x="2507425" y="3046500"/>
            <a:chExt cx="1943375" cy="1767500"/>
          </a:xfrm>
        </p:grpSpPr>
        <p:sp>
          <p:nvSpPr>
            <p:cNvPr id="1047" name="Shape 1047"/>
            <p:cNvSpPr/>
            <p:nvPr/>
          </p:nvSpPr>
          <p:spPr>
            <a:xfrm>
              <a:off x="3037600" y="3666425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B</a:t>
              </a:r>
            </a:p>
          </p:txBody>
        </p:sp>
        <p:cxnSp>
          <p:nvCxnSpPr>
            <p:cNvPr id="1048" name="Shape 1048"/>
            <p:cNvCxnSpPr>
              <a:stCxn id="1049" idx="0"/>
              <a:endCxn id="1047" idx="5"/>
            </p:cNvCxnSpPr>
            <p:nvPr/>
          </p:nvCxnSpPr>
          <p:spPr>
            <a:xfrm rot="10800000">
              <a:off x="3409100" y="4037900"/>
              <a:ext cx="360600" cy="34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50" name="Shape 1050"/>
            <p:cNvCxnSpPr>
              <a:stCxn id="1047" idx="0"/>
              <a:endCxn id="1051" idx="3"/>
            </p:cNvCxnSpPr>
            <p:nvPr/>
          </p:nvCxnSpPr>
          <p:spPr>
            <a:xfrm flipH="1" rot="10800000">
              <a:off x="3255250" y="3418025"/>
              <a:ext cx="395700" cy="24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049" name="Shape 1049"/>
            <p:cNvSpPr/>
            <p:nvPr/>
          </p:nvSpPr>
          <p:spPr>
            <a:xfrm>
              <a:off x="3552050" y="4378700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C</a:t>
              </a: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3587200" y="3046500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A</a:t>
              </a: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2507425" y="4378700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C</a:t>
              </a: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3029738" y="4378700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C</a:t>
              </a:r>
            </a:p>
          </p:txBody>
        </p:sp>
        <p:cxnSp>
          <p:nvCxnSpPr>
            <p:cNvPr id="1054" name="Shape 1054"/>
            <p:cNvCxnSpPr>
              <a:stCxn id="1047" idx="3"/>
              <a:endCxn id="1052" idx="0"/>
            </p:cNvCxnSpPr>
            <p:nvPr/>
          </p:nvCxnSpPr>
          <p:spPr>
            <a:xfrm flipH="1">
              <a:off x="2725148" y="4037977"/>
              <a:ext cx="376200" cy="34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55" name="Shape 1055"/>
            <p:cNvCxnSpPr>
              <a:stCxn id="1047" idx="4"/>
              <a:endCxn id="1053" idx="0"/>
            </p:cNvCxnSpPr>
            <p:nvPr/>
          </p:nvCxnSpPr>
          <p:spPr>
            <a:xfrm flipH="1">
              <a:off x="3247450" y="4101725"/>
              <a:ext cx="7800" cy="2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056" name="Shape 1056"/>
            <p:cNvSpPr/>
            <p:nvPr/>
          </p:nvSpPr>
          <p:spPr>
            <a:xfrm>
              <a:off x="4015500" y="3666425"/>
              <a:ext cx="435300" cy="435300"/>
            </a:xfrm>
            <a:prstGeom prst="ellipse">
              <a:avLst/>
            </a:prstGeom>
            <a:solidFill>
              <a:srgbClr val="EA999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B</a:t>
              </a:r>
            </a:p>
          </p:txBody>
        </p:sp>
        <p:cxnSp>
          <p:nvCxnSpPr>
            <p:cNvPr id="1057" name="Shape 1057"/>
            <p:cNvCxnSpPr>
              <a:stCxn id="1056" idx="0"/>
              <a:endCxn id="1051" idx="5"/>
            </p:cNvCxnSpPr>
            <p:nvPr/>
          </p:nvCxnSpPr>
          <p:spPr>
            <a:xfrm rot="10800000">
              <a:off x="3958650" y="3418025"/>
              <a:ext cx="274500" cy="24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058" name="Shape 1058"/>
          <p:cNvSpPr txBox="1"/>
          <p:nvPr/>
        </p:nvSpPr>
        <p:spPr>
          <a:xfrm>
            <a:off x="238750" y="3473775"/>
            <a:ext cx="36885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For each of these: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 is the root.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 is a child of A.     (and C of B) </a:t>
            </a:r>
          </a:p>
          <a:p>
            <a:pPr indent="-342900" lvl="0" marL="457200" rtl="0">
              <a:spcBef>
                <a:spcPts val="0"/>
              </a:spcBef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 is a parent of B.    (and B of C)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Shape 1059"/>
          <p:cNvSpPr txBox="1"/>
          <p:nvPr/>
        </p:nvSpPr>
        <p:spPr>
          <a:xfrm>
            <a:off x="7247700" y="4390625"/>
            <a:ext cx="1563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Not binary!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Tree Traversals: Preorder</a:t>
            </a:r>
          </a:p>
        </p:txBody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311700" y="1152475"/>
            <a:ext cx="5395500" cy="381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TreeNode {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preorder() {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this.visit(); //do something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children.forEach(this::preorder);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Runtime: ϴ(N), where N is the size of the tree.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node is visited only once.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Example: Naturally prints the listing of a directory tree, if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visit </a:t>
            </a:r>
            <a:r>
              <a:rPr lang="en">
                <a:solidFill>
                  <a:schemeClr val="dk1"/>
                </a:solidFill>
              </a:rPr>
              <a:t>just prints a name.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6" name="Shape 1066"/>
          <p:cNvSpPr/>
          <p:nvPr/>
        </p:nvSpPr>
        <p:spPr>
          <a:xfrm>
            <a:off x="7559975" y="10850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7" name="Shape 1067"/>
          <p:cNvSpPr txBox="1"/>
          <p:nvPr/>
        </p:nvSpPr>
        <p:spPr>
          <a:xfrm>
            <a:off x="7659825" y="11158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068" name="Shape 1068"/>
          <p:cNvSpPr/>
          <p:nvPr/>
        </p:nvSpPr>
        <p:spPr>
          <a:xfrm>
            <a:off x="6874175" y="1923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9" name="Shape 1069"/>
          <p:cNvSpPr txBox="1"/>
          <p:nvPr/>
        </p:nvSpPr>
        <p:spPr>
          <a:xfrm>
            <a:off x="6974025" y="19540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sp>
        <p:nvSpPr>
          <p:cNvPr id="1070" name="Shape 1070"/>
          <p:cNvSpPr/>
          <p:nvPr/>
        </p:nvSpPr>
        <p:spPr>
          <a:xfrm>
            <a:off x="8245775" y="1923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1" name="Shape 1071"/>
          <p:cNvSpPr txBox="1"/>
          <p:nvPr/>
        </p:nvSpPr>
        <p:spPr>
          <a:xfrm>
            <a:off x="8345625" y="19540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072" name="Shape 1072"/>
          <p:cNvSpPr/>
          <p:nvPr/>
        </p:nvSpPr>
        <p:spPr>
          <a:xfrm>
            <a:off x="6188375" y="2913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 txBox="1"/>
          <p:nvPr/>
        </p:nvSpPr>
        <p:spPr>
          <a:xfrm>
            <a:off x="6288225" y="29446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074" name="Shape 1074"/>
          <p:cNvSpPr/>
          <p:nvPr/>
        </p:nvSpPr>
        <p:spPr>
          <a:xfrm>
            <a:off x="8699675" y="29137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 txBox="1"/>
          <p:nvPr/>
        </p:nvSpPr>
        <p:spPr>
          <a:xfrm>
            <a:off x="8799525" y="29445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076" name="Shape 1076"/>
          <p:cNvSpPr/>
          <p:nvPr/>
        </p:nvSpPr>
        <p:spPr>
          <a:xfrm>
            <a:off x="8017175" y="2913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7" name="Shape 1077"/>
          <p:cNvSpPr txBox="1"/>
          <p:nvPr/>
        </p:nvSpPr>
        <p:spPr>
          <a:xfrm>
            <a:off x="8117025" y="29446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078" name="Shape 1078"/>
          <p:cNvSpPr/>
          <p:nvPr/>
        </p:nvSpPr>
        <p:spPr>
          <a:xfrm>
            <a:off x="6797975" y="2913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9" name="Shape 1079"/>
          <p:cNvSpPr txBox="1"/>
          <p:nvPr/>
        </p:nvSpPr>
        <p:spPr>
          <a:xfrm>
            <a:off x="6897825" y="29446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080" name="Shape 1080"/>
          <p:cNvSpPr/>
          <p:nvPr/>
        </p:nvSpPr>
        <p:spPr>
          <a:xfrm>
            <a:off x="7407575" y="2913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1" name="Shape 1081"/>
          <p:cNvSpPr txBox="1"/>
          <p:nvPr/>
        </p:nvSpPr>
        <p:spPr>
          <a:xfrm>
            <a:off x="7507425" y="29446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cxnSp>
        <p:nvCxnSpPr>
          <p:cNvPr id="1082" name="Shape 1082"/>
          <p:cNvCxnSpPr>
            <a:stCxn id="1066" idx="4"/>
            <a:endCxn id="1069" idx="0"/>
          </p:cNvCxnSpPr>
          <p:nvPr/>
        </p:nvCxnSpPr>
        <p:spPr>
          <a:xfrm flipH="1">
            <a:off x="7112975" y="1548875"/>
            <a:ext cx="678900" cy="4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3" name="Shape 1083"/>
          <p:cNvCxnSpPr>
            <a:stCxn id="1066" idx="4"/>
            <a:endCxn id="1071" idx="0"/>
          </p:cNvCxnSpPr>
          <p:nvPr/>
        </p:nvCxnSpPr>
        <p:spPr>
          <a:xfrm>
            <a:off x="7791875" y="1548875"/>
            <a:ext cx="692700" cy="4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4" name="Shape 1084"/>
          <p:cNvCxnSpPr>
            <a:endCxn id="1073" idx="0"/>
          </p:cNvCxnSpPr>
          <p:nvPr/>
        </p:nvCxnSpPr>
        <p:spPr>
          <a:xfrm flipH="1">
            <a:off x="6427275" y="2386975"/>
            <a:ext cx="6789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5" name="Shape 1085"/>
          <p:cNvCxnSpPr>
            <a:stCxn id="1068" idx="4"/>
            <a:endCxn id="1079" idx="0"/>
          </p:cNvCxnSpPr>
          <p:nvPr/>
        </p:nvCxnSpPr>
        <p:spPr>
          <a:xfrm flipH="1">
            <a:off x="7036775" y="2387075"/>
            <a:ext cx="693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6" name="Shape 1086"/>
          <p:cNvCxnSpPr>
            <a:stCxn id="1068" idx="4"/>
            <a:endCxn id="1081" idx="0"/>
          </p:cNvCxnSpPr>
          <p:nvPr/>
        </p:nvCxnSpPr>
        <p:spPr>
          <a:xfrm>
            <a:off x="7106075" y="2387075"/>
            <a:ext cx="5403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7" name="Shape 1087"/>
          <p:cNvCxnSpPr>
            <a:stCxn id="1070" idx="4"/>
            <a:endCxn id="1077" idx="0"/>
          </p:cNvCxnSpPr>
          <p:nvPr/>
        </p:nvCxnSpPr>
        <p:spPr>
          <a:xfrm flipH="1">
            <a:off x="8255975" y="2387075"/>
            <a:ext cx="2217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8" name="Shape 1088"/>
          <p:cNvCxnSpPr>
            <a:stCxn id="1070" idx="5"/>
            <a:endCxn id="1075" idx="0"/>
          </p:cNvCxnSpPr>
          <p:nvPr/>
        </p:nvCxnSpPr>
        <p:spPr>
          <a:xfrm>
            <a:off x="8641653" y="2319153"/>
            <a:ext cx="297000" cy="6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Tree Traversals: Postorder</a:t>
            </a:r>
          </a:p>
        </p:txBody>
      </p:sp>
      <p:sp>
        <p:nvSpPr>
          <p:cNvPr id="1094" name="Shape 1094"/>
          <p:cNvSpPr txBox="1"/>
          <p:nvPr>
            <p:ph idx="1" type="body"/>
          </p:nvPr>
        </p:nvSpPr>
        <p:spPr>
          <a:xfrm>
            <a:off x="311700" y="1152475"/>
            <a:ext cx="5554800" cy="381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TreeNode {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postorder() {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children.forEach(this::postorder);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this.visit(); //do something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Runtime: ϴ(N), where N is the size of the tree.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node is visited only once.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Example: Computes disk space usage. Subdirectories (children) computed (visited) first.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5" name="Shape 1095"/>
          <p:cNvSpPr/>
          <p:nvPr/>
        </p:nvSpPr>
        <p:spPr>
          <a:xfrm>
            <a:off x="7559975" y="10850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 txBox="1"/>
          <p:nvPr/>
        </p:nvSpPr>
        <p:spPr>
          <a:xfrm>
            <a:off x="7659825" y="11158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097" name="Shape 1097"/>
          <p:cNvSpPr/>
          <p:nvPr/>
        </p:nvSpPr>
        <p:spPr>
          <a:xfrm>
            <a:off x="6874175" y="1923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8" name="Shape 1098"/>
          <p:cNvSpPr txBox="1"/>
          <p:nvPr/>
        </p:nvSpPr>
        <p:spPr>
          <a:xfrm>
            <a:off x="6974025" y="19540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099" name="Shape 1099"/>
          <p:cNvSpPr/>
          <p:nvPr/>
        </p:nvSpPr>
        <p:spPr>
          <a:xfrm>
            <a:off x="8245775" y="1923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0" name="Shape 1100"/>
          <p:cNvSpPr txBox="1"/>
          <p:nvPr/>
        </p:nvSpPr>
        <p:spPr>
          <a:xfrm>
            <a:off x="8345625" y="19540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101" name="Shape 1101"/>
          <p:cNvSpPr/>
          <p:nvPr/>
        </p:nvSpPr>
        <p:spPr>
          <a:xfrm>
            <a:off x="6188375" y="2913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2" name="Shape 1102"/>
          <p:cNvSpPr txBox="1"/>
          <p:nvPr/>
        </p:nvSpPr>
        <p:spPr>
          <a:xfrm>
            <a:off x="6288225" y="29446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103" name="Shape 1103"/>
          <p:cNvSpPr/>
          <p:nvPr/>
        </p:nvSpPr>
        <p:spPr>
          <a:xfrm>
            <a:off x="8702975" y="2913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 txBox="1"/>
          <p:nvPr/>
        </p:nvSpPr>
        <p:spPr>
          <a:xfrm>
            <a:off x="8802825" y="29446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105" name="Shape 1105"/>
          <p:cNvSpPr/>
          <p:nvPr/>
        </p:nvSpPr>
        <p:spPr>
          <a:xfrm>
            <a:off x="8017175" y="2913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6" name="Shape 1106"/>
          <p:cNvSpPr txBox="1"/>
          <p:nvPr/>
        </p:nvSpPr>
        <p:spPr>
          <a:xfrm>
            <a:off x="8117025" y="29446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107" name="Shape 1107"/>
          <p:cNvSpPr/>
          <p:nvPr/>
        </p:nvSpPr>
        <p:spPr>
          <a:xfrm>
            <a:off x="6797975" y="2913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8" name="Shape 1108"/>
          <p:cNvSpPr txBox="1"/>
          <p:nvPr/>
        </p:nvSpPr>
        <p:spPr>
          <a:xfrm>
            <a:off x="6897825" y="29446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sp>
        <p:nvSpPr>
          <p:cNvPr id="1109" name="Shape 1109"/>
          <p:cNvSpPr/>
          <p:nvPr/>
        </p:nvSpPr>
        <p:spPr>
          <a:xfrm>
            <a:off x="7407575" y="2913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 txBox="1"/>
          <p:nvPr/>
        </p:nvSpPr>
        <p:spPr>
          <a:xfrm>
            <a:off x="7507425" y="294467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1111" name="Shape 1111"/>
          <p:cNvCxnSpPr>
            <a:stCxn id="1095" idx="4"/>
            <a:endCxn id="1098" idx="0"/>
          </p:cNvCxnSpPr>
          <p:nvPr/>
        </p:nvCxnSpPr>
        <p:spPr>
          <a:xfrm flipH="1">
            <a:off x="7112975" y="1548875"/>
            <a:ext cx="678900" cy="4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2" name="Shape 1112"/>
          <p:cNvCxnSpPr>
            <a:stCxn id="1095" idx="4"/>
            <a:endCxn id="1100" idx="0"/>
          </p:cNvCxnSpPr>
          <p:nvPr/>
        </p:nvCxnSpPr>
        <p:spPr>
          <a:xfrm>
            <a:off x="7791875" y="1548875"/>
            <a:ext cx="692700" cy="4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3" name="Shape 1113"/>
          <p:cNvCxnSpPr>
            <a:endCxn id="1102" idx="0"/>
          </p:cNvCxnSpPr>
          <p:nvPr/>
        </p:nvCxnSpPr>
        <p:spPr>
          <a:xfrm flipH="1">
            <a:off x="6427275" y="2386975"/>
            <a:ext cx="6789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4" name="Shape 1114"/>
          <p:cNvCxnSpPr>
            <a:stCxn id="1097" idx="4"/>
            <a:endCxn id="1108" idx="0"/>
          </p:cNvCxnSpPr>
          <p:nvPr/>
        </p:nvCxnSpPr>
        <p:spPr>
          <a:xfrm flipH="1">
            <a:off x="7036775" y="2387075"/>
            <a:ext cx="693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5" name="Shape 1115"/>
          <p:cNvCxnSpPr>
            <a:stCxn id="1097" idx="4"/>
            <a:endCxn id="1110" idx="0"/>
          </p:cNvCxnSpPr>
          <p:nvPr/>
        </p:nvCxnSpPr>
        <p:spPr>
          <a:xfrm>
            <a:off x="7106075" y="2387075"/>
            <a:ext cx="5403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6" name="Shape 1116"/>
          <p:cNvCxnSpPr>
            <a:stCxn id="1099" idx="4"/>
            <a:endCxn id="1106" idx="0"/>
          </p:cNvCxnSpPr>
          <p:nvPr/>
        </p:nvCxnSpPr>
        <p:spPr>
          <a:xfrm flipH="1">
            <a:off x="8255975" y="2387075"/>
            <a:ext cx="2217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7" name="Shape 1117"/>
          <p:cNvCxnSpPr>
            <a:stCxn id="1099" idx="4"/>
            <a:endCxn id="1104" idx="0"/>
          </p:cNvCxnSpPr>
          <p:nvPr/>
        </p:nvCxnSpPr>
        <p:spPr>
          <a:xfrm>
            <a:off x="8477675" y="2387075"/>
            <a:ext cx="4641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350325" y="960475"/>
            <a:ext cx="54876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The Queue ADT supports the following operations: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Create</a:t>
            </a:r>
            <a:r>
              <a:rPr lang="en" sz="2000"/>
              <a:t> an empty queue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Add</a:t>
            </a:r>
            <a:r>
              <a:rPr lang="en" sz="2000"/>
              <a:t> an item to the queue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Check</a:t>
            </a:r>
            <a:r>
              <a:rPr lang="en" sz="2000"/>
              <a:t> the oldest item added to the queue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Remove</a:t>
            </a:r>
            <a:r>
              <a:rPr lang="en" sz="2000"/>
              <a:t> the oldest item added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Useful implementations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LinkedList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Queues are useful if you’re always interested in the oldest item added to the collection. Opposite of a stack!</a:t>
            </a:r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Queue</a:t>
            </a:r>
          </a:p>
        </p:txBody>
      </p:sp>
      <p:pic>
        <p:nvPicPr>
          <p:cNvPr descr="Image result for queue fish and chips"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925" y="747874"/>
            <a:ext cx="3076025" cy="343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Shape 112"/>
          <p:cNvGrpSpPr/>
          <p:nvPr/>
        </p:nvGrpSpPr>
        <p:grpSpPr>
          <a:xfrm>
            <a:off x="5144275" y="3363975"/>
            <a:ext cx="3641400" cy="1601550"/>
            <a:chOff x="5144275" y="3363975"/>
            <a:chExt cx="3641400" cy="1601550"/>
          </a:xfrm>
        </p:grpSpPr>
        <p:cxnSp>
          <p:nvCxnSpPr>
            <p:cNvPr id="113" name="Shape 113"/>
            <p:cNvCxnSpPr>
              <a:stCxn id="114" idx="1"/>
            </p:cNvCxnSpPr>
            <p:nvPr/>
          </p:nvCxnSpPr>
          <p:spPr>
            <a:xfrm rot="10800000">
              <a:off x="5144275" y="3363975"/>
              <a:ext cx="1086600" cy="13152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14" name="Shape 114"/>
            <p:cNvSpPr txBox="1"/>
            <p:nvPr/>
          </p:nvSpPr>
          <p:spPr>
            <a:xfrm>
              <a:off x="6230875" y="4392825"/>
              <a:ext cx="255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980000"/>
                  </a:solidFill>
                </a:rPr>
                <a:t>Not really a queue, but can be used like one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Cool Trick</a:t>
            </a:r>
          </a:p>
        </p:txBody>
      </p:sp>
      <p:sp>
        <p:nvSpPr>
          <p:cNvPr id="1123" name="Shape 1123"/>
          <p:cNvSpPr/>
          <p:nvPr/>
        </p:nvSpPr>
        <p:spPr>
          <a:xfrm>
            <a:off x="7165950" y="16103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 txBox="1"/>
          <p:nvPr/>
        </p:nvSpPr>
        <p:spPr>
          <a:xfrm>
            <a:off x="7265800" y="1641100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sp>
        <p:nvSpPr>
          <p:cNvPr id="1125" name="Shape 1125"/>
          <p:cNvSpPr/>
          <p:nvPr/>
        </p:nvSpPr>
        <p:spPr>
          <a:xfrm>
            <a:off x="6480150" y="24485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6" name="Shape 1126"/>
          <p:cNvSpPr txBox="1"/>
          <p:nvPr/>
        </p:nvSpPr>
        <p:spPr>
          <a:xfrm>
            <a:off x="6580000" y="2479300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127" name="Shape 1127"/>
          <p:cNvSpPr/>
          <p:nvPr/>
        </p:nvSpPr>
        <p:spPr>
          <a:xfrm>
            <a:off x="7851750" y="24485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8" name="Shape 1128"/>
          <p:cNvSpPr txBox="1"/>
          <p:nvPr/>
        </p:nvSpPr>
        <p:spPr>
          <a:xfrm>
            <a:off x="7951600" y="2479300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129" name="Shape 1129"/>
          <p:cNvSpPr/>
          <p:nvPr/>
        </p:nvSpPr>
        <p:spPr>
          <a:xfrm>
            <a:off x="5794350" y="34391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0" name="Shape 1130"/>
          <p:cNvSpPr txBox="1"/>
          <p:nvPr/>
        </p:nvSpPr>
        <p:spPr>
          <a:xfrm>
            <a:off x="5894200" y="3469900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131" name="Shape 1131"/>
          <p:cNvSpPr/>
          <p:nvPr/>
        </p:nvSpPr>
        <p:spPr>
          <a:xfrm>
            <a:off x="8308950" y="34391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2" name="Shape 1132"/>
          <p:cNvSpPr txBox="1"/>
          <p:nvPr/>
        </p:nvSpPr>
        <p:spPr>
          <a:xfrm>
            <a:off x="8408800" y="3469900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133" name="Shape 1133"/>
          <p:cNvSpPr/>
          <p:nvPr/>
        </p:nvSpPr>
        <p:spPr>
          <a:xfrm>
            <a:off x="7623150" y="34391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 txBox="1"/>
          <p:nvPr/>
        </p:nvSpPr>
        <p:spPr>
          <a:xfrm>
            <a:off x="7723000" y="3469900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135" name="Shape 1135"/>
          <p:cNvSpPr/>
          <p:nvPr/>
        </p:nvSpPr>
        <p:spPr>
          <a:xfrm>
            <a:off x="6403950" y="34391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6" name="Shape 1136"/>
          <p:cNvSpPr txBox="1"/>
          <p:nvPr/>
        </p:nvSpPr>
        <p:spPr>
          <a:xfrm>
            <a:off x="6503800" y="3469900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sp>
        <p:nvSpPr>
          <p:cNvPr id="1137" name="Shape 1137"/>
          <p:cNvSpPr/>
          <p:nvPr/>
        </p:nvSpPr>
        <p:spPr>
          <a:xfrm>
            <a:off x="7013550" y="34391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 txBox="1"/>
          <p:nvPr/>
        </p:nvSpPr>
        <p:spPr>
          <a:xfrm>
            <a:off x="7113400" y="3469900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cxnSp>
        <p:nvCxnSpPr>
          <p:cNvPr id="1139" name="Shape 1139"/>
          <p:cNvCxnSpPr>
            <a:stCxn id="1123" idx="4"/>
            <a:endCxn id="1126" idx="0"/>
          </p:cNvCxnSpPr>
          <p:nvPr/>
        </p:nvCxnSpPr>
        <p:spPr>
          <a:xfrm flipH="1">
            <a:off x="6718950" y="2074100"/>
            <a:ext cx="678900" cy="4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0" name="Shape 1140"/>
          <p:cNvCxnSpPr>
            <a:stCxn id="1123" idx="4"/>
            <a:endCxn id="1128" idx="0"/>
          </p:cNvCxnSpPr>
          <p:nvPr/>
        </p:nvCxnSpPr>
        <p:spPr>
          <a:xfrm>
            <a:off x="7397850" y="2074100"/>
            <a:ext cx="692700" cy="4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1" name="Shape 1141"/>
          <p:cNvCxnSpPr>
            <a:endCxn id="1130" idx="0"/>
          </p:cNvCxnSpPr>
          <p:nvPr/>
        </p:nvCxnSpPr>
        <p:spPr>
          <a:xfrm flipH="1">
            <a:off x="6033250" y="2912200"/>
            <a:ext cx="6789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2" name="Shape 1142"/>
          <p:cNvCxnSpPr>
            <a:stCxn id="1125" idx="4"/>
            <a:endCxn id="1136" idx="0"/>
          </p:cNvCxnSpPr>
          <p:nvPr/>
        </p:nvCxnSpPr>
        <p:spPr>
          <a:xfrm flipH="1">
            <a:off x="6642750" y="2912300"/>
            <a:ext cx="693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3" name="Shape 1143"/>
          <p:cNvCxnSpPr>
            <a:stCxn id="1125" idx="4"/>
            <a:endCxn id="1138" idx="0"/>
          </p:cNvCxnSpPr>
          <p:nvPr/>
        </p:nvCxnSpPr>
        <p:spPr>
          <a:xfrm>
            <a:off x="6712050" y="2912300"/>
            <a:ext cx="5403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4" name="Shape 1144"/>
          <p:cNvCxnSpPr>
            <a:stCxn id="1127" idx="4"/>
            <a:endCxn id="1134" idx="0"/>
          </p:cNvCxnSpPr>
          <p:nvPr/>
        </p:nvCxnSpPr>
        <p:spPr>
          <a:xfrm flipH="1">
            <a:off x="7861950" y="2912300"/>
            <a:ext cx="2217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5" name="Shape 1145"/>
          <p:cNvCxnSpPr>
            <a:stCxn id="1127" idx="4"/>
            <a:endCxn id="1132" idx="0"/>
          </p:cNvCxnSpPr>
          <p:nvPr/>
        </p:nvCxnSpPr>
        <p:spPr>
          <a:xfrm>
            <a:off x="8083650" y="2912300"/>
            <a:ext cx="4641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6" name="Shape 1146"/>
          <p:cNvSpPr/>
          <p:nvPr/>
        </p:nvSpPr>
        <p:spPr>
          <a:xfrm>
            <a:off x="5573361" y="1333123"/>
            <a:ext cx="3392900" cy="2836850"/>
          </a:xfrm>
          <a:custGeom>
            <a:pathLst>
              <a:path extrusionOk="0" h="113474" w="135716">
                <a:moveTo>
                  <a:pt x="61585" y="7378"/>
                </a:moveTo>
                <a:cubicBezTo>
                  <a:pt x="52543" y="20436"/>
                  <a:pt x="38457" y="29315"/>
                  <a:pt x="28623" y="41788"/>
                </a:cubicBezTo>
                <a:cubicBezTo>
                  <a:pt x="20464" y="52135"/>
                  <a:pt x="14841" y="64479"/>
                  <a:pt x="10512" y="76924"/>
                </a:cubicBezTo>
                <a:cubicBezTo>
                  <a:pt x="6952" y="87157"/>
                  <a:pt x="-5118" y="100775"/>
                  <a:pt x="2543" y="108437"/>
                </a:cubicBezTo>
                <a:cubicBezTo>
                  <a:pt x="7080" y="112974"/>
                  <a:pt x="15369" y="114673"/>
                  <a:pt x="21378" y="112421"/>
                </a:cubicBezTo>
                <a:cubicBezTo>
                  <a:pt x="24679" y="111183"/>
                  <a:pt x="26783" y="107435"/>
                  <a:pt x="27898" y="104090"/>
                </a:cubicBezTo>
                <a:cubicBezTo>
                  <a:pt x="29732" y="98586"/>
                  <a:pt x="27718" y="92432"/>
                  <a:pt x="28623" y="86703"/>
                </a:cubicBezTo>
                <a:cubicBezTo>
                  <a:pt x="29052" y="83980"/>
                  <a:pt x="30658" y="81407"/>
                  <a:pt x="32607" y="79459"/>
                </a:cubicBezTo>
                <a:cubicBezTo>
                  <a:pt x="33247" y="78818"/>
                  <a:pt x="34106" y="77467"/>
                  <a:pt x="34056" y="78372"/>
                </a:cubicBezTo>
                <a:cubicBezTo>
                  <a:pt x="33631" y="86009"/>
                  <a:pt x="25721" y="94095"/>
                  <a:pt x="29347" y="100830"/>
                </a:cubicBezTo>
                <a:cubicBezTo>
                  <a:pt x="32239" y="106202"/>
                  <a:pt x="39582" y="109834"/>
                  <a:pt x="45647" y="109161"/>
                </a:cubicBezTo>
                <a:cubicBezTo>
                  <a:pt x="51229" y="108541"/>
                  <a:pt x="53399" y="99541"/>
                  <a:pt x="52891" y="93948"/>
                </a:cubicBezTo>
                <a:cubicBezTo>
                  <a:pt x="52377" y="88295"/>
                  <a:pt x="46853" y="76924"/>
                  <a:pt x="52529" y="76924"/>
                </a:cubicBezTo>
                <a:cubicBezTo>
                  <a:pt x="54705" y="76924"/>
                  <a:pt x="54593" y="80907"/>
                  <a:pt x="54702" y="83081"/>
                </a:cubicBezTo>
                <a:cubicBezTo>
                  <a:pt x="54972" y="88474"/>
                  <a:pt x="55406" y="94084"/>
                  <a:pt x="57600" y="99019"/>
                </a:cubicBezTo>
                <a:cubicBezTo>
                  <a:pt x="60004" y="104429"/>
                  <a:pt x="71339" y="109016"/>
                  <a:pt x="74624" y="104090"/>
                </a:cubicBezTo>
                <a:cubicBezTo>
                  <a:pt x="79648" y="96555"/>
                  <a:pt x="80009" y="84459"/>
                  <a:pt x="74987" y="76924"/>
                </a:cubicBezTo>
                <a:cubicBezTo>
                  <a:pt x="69535" y="68745"/>
                  <a:pt x="59049" y="63039"/>
                  <a:pt x="57238" y="53379"/>
                </a:cubicBezTo>
                <a:cubicBezTo>
                  <a:pt x="56222" y="47967"/>
                  <a:pt x="62004" y="41533"/>
                  <a:pt x="67380" y="40340"/>
                </a:cubicBezTo>
                <a:cubicBezTo>
                  <a:pt x="75041" y="38638"/>
                  <a:pt x="85298" y="46671"/>
                  <a:pt x="86215" y="54466"/>
                </a:cubicBezTo>
                <a:cubicBezTo>
                  <a:pt x="86857" y="59934"/>
                  <a:pt x="83609" y="65179"/>
                  <a:pt x="81869" y="70404"/>
                </a:cubicBezTo>
                <a:cubicBezTo>
                  <a:pt x="80302" y="75106"/>
                  <a:pt x="81523" y="80313"/>
                  <a:pt x="81144" y="85255"/>
                </a:cubicBezTo>
                <a:cubicBezTo>
                  <a:pt x="80638" y="91826"/>
                  <a:pt x="79381" y="100153"/>
                  <a:pt x="84042" y="104814"/>
                </a:cubicBezTo>
                <a:cubicBezTo>
                  <a:pt x="88775" y="109547"/>
                  <a:pt x="102238" y="108747"/>
                  <a:pt x="103964" y="102279"/>
                </a:cubicBezTo>
                <a:cubicBezTo>
                  <a:pt x="105334" y="97140"/>
                  <a:pt x="104689" y="91659"/>
                  <a:pt x="104689" y="86341"/>
                </a:cubicBezTo>
                <a:cubicBezTo>
                  <a:pt x="104689" y="83805"/>
                  <a:pt x="104436" y="81257"/>
                  <a:pt x="104689" y="78735"/>
                </a:cubicBezTo>
                <a:cubicBezTo>
                  <a:pt x="104759" y="78034"/>
                  <a:pt x="105277" y="76426"/>
                  <a:pt x="105775" y="76924"/>
                </a:cubicBezTo>
                <a:cubicBezTo>
                  <a:pt x="107936" y="79085"/>
                  <a:pt x="106624" y="82981"/>
                  <a:pt x="107224" y="85979"/>
                </a:cubicBezTo>
                <a:cubicBezTo>
                  <a:pt x="108361" y="91671"/>
                  <a:pt x="109252" y="97696"/>
                  <a:pt x="112295" y="102641"/>
                </a:cubicBezTo>
                <a:cubicBezTo>
                  <a:pt x="115676" y="108137"/>
                  <a:pt x="125164" y="111639"/>
                  <a:pt x="130768" y="108437"/>
                </a:cubicBezTo>
                <a:cubicBezTo>
                  <a:pt x="140202" y="103045"/>
                  <a:pt x="133705" y="86299"/>
                  <a:pt x="130768" y="75837"/>
                </a:cubicBezTo>
                <a:cubicBezTo>
                  <a:pt x="127630" y="64661"/>
                  <a:pt x="125298" y="52952"/>
                  <a:pt x="119539" y="42875"/>
                </a:cubicBezTo>
                <a:cubicBezTo>
                  <a:pt x="114665" y="34347"/>
                  <a:pt x="105675" y="28924"/>
                  <a:pt x="98169" y="22591"/>
                </a:cubicBezTo>
                <a:cubicBezTo>
                  <a:pt x="90511" y="16130"/>
                  <a:pt x="83760" y="8473"/>
                  <a:pt x="75349" y="3031"/>
                </a:cubicBezTo>
                <a:cubicBezTo>
                  <a:pt x="73037" y="1535"/>
                  <a:pt x="68906" y="-1433"/>
                  <a:pt x="67380" y="8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47" name="Shape 1147"/>
          <p:cNvSpPr txBox="1"/>
          <p:nvPr>
            <p:ph idx="1" type="body"/>
          </p:nvPr>
        </p:nvSpPr>
        <p:spPr>
          <a:xfrm>
            <a:off x="311700" y="6674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Pass to the left of the node: Preorder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Pass to the right of the node: Postorder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Pass beneath the node: Inorder </a:t>
            </a:r>
            <a:r>
              <a:rPr lang="en">
                <a:solidFill>
                  <a:srgbClr val="000000"/>
                </a:solidFill>
              </a:rPr>
              <a:t>(in a couple of slides)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Binary Search Trees (BSTs)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/>
          <p:nvPr>
            <p:ph type="title"/>
          </p:nvPr>
        </p:nvSpPr>
        <p:spPr>
          <a:xfrm>
            <a:off x="311700" y="1733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Search Trees</a:t>
            </a:r>
          </a:p>
        </p:txBody>
      </p:sp>
      <p:sp>
        <p:nvSpPr>
          <p:cNvPr id="1158" name="Shape 1158"/>
          <p:cNvSpPr txBox="1"/>
          <p:nvPr>
            <p:ph idx="1" type="body"/>
          </p:nvPr>
        </p:nvSpPr>
        <p:spPr>
          <a:xfrm>
            <a:off x="311700" y="7713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 rooted binary tree with the BST property</a:t>
            </a:r>
          </a:p>
          <a:p>
            <a:pPr indent="-6985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BST Property.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every node X in the tree:</a:t>
            </a: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key in the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subtree is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than X’s key.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key in the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subtree is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greater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than X’s key.</a:t>
            </a: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BSTs must have keys that are Comparables</a:t>
            </a:r>
          </a:p>
        </p:txBody>
      </p:sp>
      <p:cxnSp>
        <p:nvCxnSpPr>
          <p:cNvPr id="1159" name="Shape 1159"/>
          <p:cNvCxnSpPr/>
          <p:nvPr/>
        </p:nvCxnSpPr>
        <p:spPr>
          <a:xfrm flipH="1" rot="10800000">
            <a:off x="659565" y="4216661"/>
            <a:ext cx="316200" cy="335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160" name="Shape 1160"/>
          <p:cNvCxnSpPr/>
          <p:nvPr/>
        </p:nvCxnSpPr>
        <p:spPr>
          <a:xfrm>
            <a:off x="1325907" y="4216790"/>
            <a:ext cx="316200" cy="335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1" name="Shape 1161"/>
          <p:cNvCxnSpPr/>
          <p:nvPr/>
        </p:nvCxnSpPr>
        <p:spPr>
          <a:xfrm flipH="1" rot="10800000">
            <a:off x="2774907" y="4276235"/>
            <a:ext cx="316200" cy="259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162" name="Shape 1162"/>
          <p:cNvCxnSpPr/>
          <p:nvPr/>
        </p:nvCxnSpPr>
        <p:spPr>
          <a:xfrm>
            <a:off x="3441248" y="4276365"/>
            <a:ext cx="316200" cy="259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3" name="Shape 1163"/>
          <p:cNvCxnSpPr>
            <a:endCxn id="1164" idx="0"/>
          </p:cNvCxnSpPr>
          <p:nvPr/>
        </p:nvCxnSpPr>
        <p:spPr>
          <a:xfrm flipH="1">
            <a:off x="1179100" y="3590425"/>
            <a:ext cx="884100" cy="19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5" name="Shape 1165"/>
          <p:cNvCxnSpPr>
            <a:stCxn id="1166" idx="3"/>
            <a:endCxn id="1167" idx="0"/>
          </p:cNvCxnSpPr>
          <p:nvPr/>
        </p:nvCxnSpPr>
        <p:spPr>
          <a:xfrm>
            <a:off x="2629675" y="3606350"/>
            <a:ext cx="632400" cy="247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6" name="Shape 1166"/>
          <p:cNvSpPr/>
          <p:nvPr/>
        </p:nvSpPr>
        <p:spPr>
          <a:xfrm>
            <a:off x="1892575" y="3358700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dog</a:t>
            </a:r>
          </a:p>
        </p:txBody>
      </p:sp>
      <p:sp>
        <p:nvSpPr>
          <p:cNvPr id="1164" name="Shape 1164"/>
          <p:cNvSpPr/>
          <p:nvPr/>
        </p:nvSpPr>
        <p:spPr>
          <a:xfrm>
            <a:off x="810550" y="3780925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bag</a:t>
            </a:r>
          </a:p>
        </p:txBody>
      </p:sp>
      <p:sp>
        <p:nvSpPr>
          <p:cNvPr id="1167" name="Shape 1167"/>
          <p:cNvSpPr/>
          <p:nvPr/>
        </p:nvSpPr>
        <p:spPr>
          <a:xfrm>
            <a:off x="2893375" y="3854000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flat</a:t>
            </a:r>
          </a:p>
        </p:txBody>
      </p:sp>
      <p:sp>
        <p:nvSpPr>
          <p:cNvPr id="1168" name="Shape 1168"/>
          <p:cNvSpPr/>
          <p:nvPr/>
        </p:nvSpPr>
        <p:spPr>
          <a:xfrm>
            <a:off x="238675" y="4552500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alf</a:t>
            </a:r>
          </a:p>
        </p:txBody>
      </p:sp>
      <p:sp>
        <p:nvSpPr>
          <p:cNvPr id="1169" name="Shape 1169"/>
          <p:cNvSpPr/>
          <p:nvPr/>
        </p:nvSpPr>
        <p:spPr>
          <a:xfrm>
            <a:off x="1174179" y="4552500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cat</a:t>
            </a:r>
          </a:p>
        </p:txBody>
      </p:sp>
      <p:sp>
        <p:nvSpPr>
          <p:cNvPr id="1170" name="Shape 1170"/>
          <p:cNvSpPr/>
          <p:nvPr/>
        </p:nvSpPr>
        <p:spPr>
          <a:xfrm>
            <a:off x="2383675" y="4533796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elf</a:t>
            </a:r>
          </a:p>
        </p:txBody>
      </p:sp>
      <p:sp>
        <p:nvSpPr>
          <p:cNvPr id="1171" name="Shape 1171"/>
          <p:cNvSpPr/>
          <p:nvPr/>
        </p:nvSpPr>
        <p:spPr>
          <a:xfrm>
            <a:off x="3347732" y="4533796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glut</a:t>
            </a:r>
          </a:p>
        </p:txBody>
      </p:sp>
      <p:cxnSp>
        <p:nvCxnSpPr>
          <p:cNvPr id="1172" name="Shape 1172"/>
          <p:cNvCxnSpPr/>
          <p:nvPr/>
        </p:nvCxnSpPr>
        <p:spPr>
          <a:xfrm flipH="1" rot="10800000">
            <a:off x="5420365" y="4175436"/>
            <a:ext cx="316200" cy="335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173" name="Shape 1173"/>
          <p:cNvCxnSpPr/>
          <p:nvPr/>
        </p:nvCxnSpPr>
        <p:spPr>
          <a:xfrm>
            <a:off x="6086707" y="4175565"/>
            <a:ext cx="316200" cy="335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4" name="Shape 1174"/>
          <p:cNvCxnSpPr/>
          <p:nvPr/>
        </p:nvCxnSpPr>
        <p:spPr>
          <a:xfrm flipH="1" rot="10800000">
            <a:off x="7535707" y="4235010"/>
            <a:ext cx="316200" cy="259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175" name="Shape 1175"/>
          <p:cNvCxnSpPr/>
          <p:nvPr/>
        </p:nvCxnSpPr>
        <p:spPr>
          <a:xfrm>
            <a:off x="8202048" y="4235140"/>
            <a:ext cx="316200" cy="259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6" name="Shape 1176"/>
          <p:cNvCxnSpPr>
            <a:endCxn id="1177" idx="0"/>
          </p:cNvCxnSpPr>
          <p:nvPr/>
        </p:nvCxnSpPr>
        <p:spPr>
          <a:xfrm flipH="1">
            <a:off x="5939900" y="3549200"/>
            <a:ext cx="884100" cy="19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8" name="Shape 1178"/>
          <p:cNvCxnSpPr>
            <a:stCxn id="1179" idx="3"/>
            <a:endCxn id="1180" idx="0"/>
          </p:cNvCxnSpPr>
          <p:nvPr/>
        </p:nvCxnSpPr>
        <p:spPr>
          <a:xfrm>
            <a:off x="7390475" y="3565125"/>
            <a:ext cx="632400" cy="247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9" name="Shape 1179"/>
          <p:cNvSpPr/>
          <p:nvPr/>
        </p:nvSpPr>
        <p:spPr>
          <a:xfrm>
            <a:off x="6653375" y="3317475"/>
            <a:ext cx="737100" cy="495300"/>
          </a:xfrm>
          <a:prstGeom prst="rect">
            <a:avLst/>
          </a:prstGeom>
          <a:solidFill>
            <a:srgbClr val="EACDC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debt</a:t>
            </a:r>
          </a:p>
        </p:txBody>
      </p:sp>
      <p:sp>
        <p:nvSpPr>
          <p:cNvPr id="1177" name="Shape 1177"/>
          <p:cNvSpPr/>
          <p:nvPr/>
        </p:nvSpPr>
        <p:spPr>
          <a:xfrm>
            <a:off x="5571350" y="3739700"/>
            <a:ext cx="737100" cy="495300"/>
          </a:xfrm>
          <a:prstGeom prst="rect">
            <a:avLst/>
          </a:prstGeom>
          <a:solidFill>
            <a:srgbClr val="EACDC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bus</a:t>
            </a:r>
          </a:p>
        </p:txBody>
      </p:sp>
      <p:sp>
        <p:nvSpPr>
          <p:cNvPr id="1180" name="Shape 1180"/>
          <p:cNvSpPr/>
          <p:nvPr/>
        </p:nvSpPr>
        <p:spPr>
          <a:xfrm>
            <a:off x="7654175" y="3812775"/>
            <a:ext cx="737100" cy="4953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ears</a:t>
            </a:r>
          </a:p>
        </p:txBody>
      </p:sp>
      <p:sp>
        <p:nvSpPr>
          <p:cNvPr id="1181" name="Shape 1181"/>
          <p:cNvSpPr/>
          <p:nvPr/>
        </p:nvSpPr>
        <p:spPr>
          <a:xfrm>
            <a:off x="4999475" y="4511275"/>
            <a:ext cx="737100" cy="495300"/>
          </a:xfrm>
          <a:prstGeom prst="rect">
            <a:avLst/>
          </a:prstGeom>
          <a:solidFill>
            <a:srgbClr val="EACDC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axe</a:t>
            </a:r>
          </a:p>
        </p:txBody>
      </p:sp>
      <p:sp>
        <p:nvSpPr>
          <p:cNvPr id="1182" name="Shape 1182"/>
          <p:cNvSpPr/>
          <p:nvPr/>
        </p:nvSpPr>
        <p:spPr>
          <a:xfrm>
            <a:off x="5934979" y="4511275"/>
            <a:ext cx="737100" cy="495300"/>
          </a:xfrm>
          <a:prstGeom prst="rect">
            <a:avLst/>
          </a:prstGeom>
          <a:solidFill>
            <a:srgbClr val="EACDC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cow</a:t>
            </a:r>
          </a:p>
        </p:txBody>
      </p:sp>
      <p:sp>
        <p:nvSpPr>
          <p:cNvPr id="1183" name="Shape 1183"/>
          <p:cNvSpPr/>
          <p:nvPr/>
        </p:nvSpPr>
        <p:spPr>
          <a:xfrm>
            <a:off x="7144475" y="4492571"/>
            <a:ext cx="737100" cy="4953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fish</a:t>
            </a:r>
          </a:p>
        </p:txBody>
      </p:sp>
      <p:sp>
        <p:nvSpPr>
          <p:cNvPr id="1184" name="Shape 1184"/>
          <p:cNvSpPr/>
          <p:nvPr/>
        </p:nvSpPr>
        <p:spPr>
          <a:xfrm>
            <a:off x="8108532" y="4492571"/>
            <a:ext cx="737100" cy="495300"/>
          </a:xfrm>
          <a:prstGeom prst="rect">
            <a:avLst/>
          </a:prstGeom>
          <a:solidFill>
            <a:srgbClr val="EACDCD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gut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Binary Search Trees: Representation (Map)</a:t>
            </a:r>
          </a:p>
        </p:txBody>
      </p:sp>
      <p:sp>
        <p:nvSpPr>
          <p:cNvPr id="1190" name="Shape 1190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BST&lt;K extends Comparable&lt;K&gt;, V&gt; {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TreeNode root;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private class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TreeNode {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Entry&lt;K, V&gt; item;	// Key displayed, ordered on.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						// Also stores associated value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TreeNode left;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TreeNode right;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Binary Tree Special: </a:t>
            </a:r>
            <a:r>
              <a:rPr lang="en">
                <a:solidFill>
                  <a:srgbClr val="1155CC"/>
                </a:solidFill>
              </a:rPr>
              <a:t>Inorder Traversal</a:t>
            </a:r>
          </a:p>
        </p:txBody>
      </p:sp>
      <p:sp>
        <p:nvSpPr>
          <p:cNvPr id="1196" name="Shape 1196"/>
          <p:cNvSpPr txBox="1"/>
          <p:nvPr>
            <p:ph idx="1" type="body"/>
          </p:nvPr>
        </p:nvSpPr>
        <p:spPr>
          <a:xfrm>
            <a:off x="344975" y="823675"/>
            <a:ext cx="477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TreeNode {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400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inorder() {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(left != null) {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 left.inorder();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this.visit();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(right != null) {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 right.inorder();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97" name="Shape 1197"/>
          <p:cNvSpPr/>
          <p:nvPr/>
        </p:nvSpPr>
        <p:spPr>
          <a:xfrm>
            <a:off x="6764650" y="712925"/>
            <a:ext cx="463800" cy="463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8" name="Shape 1198"/>
          <p:cNvSpPr txBox="1"/>
          <p:nvPr/>
        </p:nvSpPr>
        <p:spPr>
          <a:xfrm>
            <a:off x="6864500" y="74372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199" name="Shape 1199"/>
          <p:cNvSpPr/>
          <p:nvPr/>
        </p:nvSpPr>
        <p:spPr>
          <a:xfrm>
            <a:off x="6078850" y="1551125"/>
            <a:ext cx="463800" cy="463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0" name="Shape 1200"/>
          <p:cNvSpPr txBox="1"/>
          <p:nvPr/>
        </p:nvSpPr>
        <p:spPr>
          <a:xfrm>
            <a:off x="6178700" y="158192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298050" y="1551125"/>
            <a:ext cx="463800" cy="463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2" name="Shape 1202"/>
          <p:cNvSpPr txBox="1"/>
          <p:nvPr/>
        </p:nvSpPr>
        <p:spPr>
          <a:xfrm>
            <a:off x="7397900" y="158192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203" name="Shape 1203"/>
          <p:cNvSpPr/>
          <p:nvPr/>
        </p:nvSpPr>
        <p:spPr>
          <a:xfrm>
            <a:off x="5774050" y="2541725"/>
            <a:ext cx="463800" cy="463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4" name="Shape 1204"/>
          <p:cNvSpPr txBox="1"/>
          <p:nvPr/>
        </p:nvSpPr>
        <p:spPr>
          <a:xfrm>
            <a:off x="5873900" y="257252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205" name="Shape 1205"/>
          <p:cNvSpPr/>
          <p:nvPr/>
        </p:nvSpPr>
        <p:spPr>
          <a:xfrm>
            <a:off x="7679050" y="2541725"/>
            <a:ext cx="463800" cy="463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6" name="Shape 1206"/>
          <p:cNvSpPr txBox="1"/>
          <p:nvPr/>
        </p:nvSpPr>
        <p:spPr>
          <a:xfrm>
            <a:off x="7778900" y="257252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1207" name="Shape 1207"/>
          <p:cNvSpPr/>
          <p:nvPr/>
        </p:nvSpPr>
        <p:spPr>
          <a:xfrm>
            <a:off x="6840850" y="2541725"/>
            <a:ext cx="463800" cy="463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8" name="Shape 1208"/>
          <p:cNvSpPr txBox="1"/>
          <p:nvPr/>
        </p:nvSpPr>
        <p:spPr>
          <a:xfrm>
            <a:off x="6940700" y="257252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cxnSp>
        <p:nvCxnSpPr>
          <p:cNvPr id="1209" name="Shape 1209"/>
          <p:cNvCxnSpPr>
            <a:stCxn id="1197" idx="4"/>
            <a:endCxn id="1200" idx="0"/>
          </p:cNvCxnSpPr>
          <p:nvPr/>
        </p:nvCxnSpPr>
        <p:spPr>
          <a:xfrm flipH="1">
            <a:off x="6317650" y="1176725"/>
            <a:ext cx="678900" cy="40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0" name="Shape 1210"/>
          <p:cNvCxnSpPr>
            <a:stCxn id="1197" idx="4"/>
            <a:endCxn id="1202" idx="0"/>
          </p:cNvCxnSpPr>
          <p:nvPr/>
        </p:nvCxnSpPr>
        <p:spPr>
          <a:xfrm>
            <a:off x="6996550" y="1176725"/>
            <a:ext cx="540300" cy="40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1" name="Shape 1211"/>
          <p:cNvCxnSpPr>
            <a:stCxn id="1199" idx="4"/>
            <a:endCxn id="1204" idx="0"/>
          </p:cNvCxnSpPr>
          <p:nvPr/>
        </p:nvCxnSpPr>
        <p:spPr>
          <a:xfrm flipH="1">
            <a:off x="6012850" y="2014925"/>
            <a:ext cx="297900" cy="55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2" name="Shape 1212"/>
          <p:cNvCxnSpPr>
            <a:stCxn id="1201" idx="4"/>
            <a:endCxn id="1208" idx="0"/>
          </p:cNvCxnSpPr>
          <p:nvPr/>
        </p:nvCxnSpPr>
        <p:spPr>
          <a:xfrm flipH="1">
            <a:off x="7079650" y="2014925"/>
            <a:ext cx="450300" cy="55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3" name="Shape 1213"/>
          <p:cNvCxnSpPr>
            <a:stCxn id="1201" idx="4"/>
            <a:endCxn id="1206" idx="0"/>
          </p:cNvCxnSpPr>
          <p:nvPr/>
        </p:nvCxnSpPr>
        <p:spPr>
          <a:xfrm>
            <a:off x="7529950" y="2014925"/>
            <a:ext cx="387900" cy="55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4" name="Shape 1214"/>
          <p:cNvSpPr/>
          <p:nvPr/>
        </p:nvSpPr>
        <p:spPr>
          <a:xfrm>
            <a:off x="7145650" y="3456125"/>
            <a:ext cx="463800" cy="463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5" name="Shape 1215"/>
          <p:cNvSpPr txBox="1"/>
          <p:nvPr/>
        </p:nvSpPr>
        <p:spPr>
          <a:xfrm>
            <a:off x="7245500" y="348692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216" name="Shape 1216"/>
          <p:cNvSpPr/>
          <p:nvPr/>
        </p:nvSpPr>
        <p:spPr>
          <a:xfrm>
            <a:off x="7983850" y="3456125"/>
            <a:ext cx="463800" cy="463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7" name="Shape 1217"/>
          <p:cNvSpPr txBox="1"/>
          <p:nvPr/>
        </p:nvSpPr>
        <p:spPr>
          <a:xfrm>
            <a:off x="8083700" y="348692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9</a:t>
            </a:r>
          </a:p>
        </p:txBody>
      </p:sp>
      <p:cxnSp>
        <p:nvCxnSpPr>
          <p:cNvPr id="1218" name="Shape 1218"/>
          <p:cNvCxnSpPr>
            <a:stCxn id="1207" idx="4"/>
            <a:endCxn id="1215" idx="0"/>
          </p:cNvCxnSpPr>
          <p:nvPr/>
        </p:nvCxnSpPr>
        <p:spPr>
          <a:xfrm>
            <a:off x="7072750" y="3005525"/>
            <a:ext cx="3117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9" name="Shape 1219"/>
          <p:cNvCxnSpPr>
            <a:stCxn id="1205" idx="4"/>
            <a:endCxn id="1217" idx="0"/>
          </p:cNvCxnSpPr>
          <p:nvPr/>
        </p:nvCxnSpPr>
        <p:spPr>
          <a:xfrm>
            <a:off x="7910950" y="3005525"/>
            <a:ext cx="3117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0" name="Shape 1220"/>
          <p:cNvSpPr/>
          <p:nvPr/>
        </p:nvSpPr>
        <p:spPr>
          <a:xfrm>
            <a:off x="7755250" y="4218125"/>
            <a:ext cx="463800" cy="463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1" name="Shape 1221"/>
          <p:cNvSpPr txBox="1"/>
          <p:nvPr/>
        </p:nvSpPr>
        <p:spPr>
          <a:xfrm>
            <a:off x="7855100" y="4248925"/>
            <a:ext cx="278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  <p:cxnSp>
        <p:nvCxnSpPr>
          <p:cNvPr id="1222" name="Shape 1222"/>
          <p:cNvCxnSpPr>
            <a:stCxn id="1216" idx="4"/>
            <a:endCxn id="1221" idx="0"/>
          </p:cNvCxnSpPr>
          <p:nvPr/>
        </p:nvCxnSpPr>
        <p:spPr>
          <a:xfrm flipH="1">
            <a:off x="7994050" y="3919925"/>
            <a:ext cx="221700" cy="32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3" name="Shape 1223"/>
          <p:cNvSpPr txBox="1"/>
          <p:nvPr/>
        </p:nvSpPr>
        <p:spPr>
          <a:xfrm>
            <a:off x="5774050" y="4080300"/>
            <a:ext cx="1762800" cy="60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In-Order traversal shown above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BST Search (Come back when doing lab 14)</a:t>
            </a:r>
          </a:p>
        </p:txBody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searchKey equals current node’s key, return node’s value.</a:t>
            </a:r>
          </a:p>
          <a:p>
            <a:pPr indent="-3556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searchKey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≺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current node’s key, search left.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searchKey ≻ current node’s key, search right. </a:t>
            </a:r>
          </a:p>
        </p:txBody>
      </p:sp>
      <p:cxnSp>
        <p:nvCxnSpPr>
          <p:cNvPr id="1230" name="Shape 1230"/>
          <p:cNvCxnSpPr/>
          <p:nvPr/>
        </p:nvCxnSpPr>
        <p:spPr>
          <a:xfrm flipH="1" rot="10800000">
            <a:off x="2643715" y="3457485"/>
            <a:ext cx="316200" cy="335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31" name="Shape 1231"/>
          <p:cNvCxnSpPr/>
          <p:nvPr/>
        </p:nvCxnSpPr>
        <p:spPr>
          <a:xfrm>
            <a:off x="3310057" y="3457615"/>
            <a:ext cx="316200" cy="335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2" name="Shape 1232"/>
          <p:cNvCxnSpPr/>
          <p:nvPr/>
        </p:nvCxnSpPr>
        <p:spPr>
          <a:xfrm flipH="1" rot="10800000">
            <a:off x="4759057" y="3517060"/>
            <a:ext cx="316200" cy="259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33" name="Shape 1233"/>
          <p:cNvCxnSpPr/>
          <p:nvPr/>
        </p:nvCxnSpPr>
        <p:spPr>
          <a:xfrm>
            <a:off x="5425398" y="3517190"/>
            <a:ext cx="316200" cy="259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4" name="Shape 1234"/>
          <p:cNvCxnSpPr>
            <a:endCxn id="1235" idx="0"/>
          </p:cNvCxnSpPr>
          <p:nvPr/>
        </p:nvCxnSpPr>
        <p:spPr>
          <a:xfrm flipH="1">
            <a:off x="3163250" y="2831250"/>
            <a:ext cx="884100" cy="19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6" name="Shape 1236"/>
          <p:cNvCxnSpPr>
            <a:stCxn id="1237" idx="3"/>
            <a:endCxn id="1238" idx="0"/>
          </p:cNvCxnSpPr>
          <p:nvPr/>
        </p:nvCxnSpPr>
        <p:spPr>
          <a:xfrm>
            <a:off x="4613825" y="2847175"/>
            <a:ext cx="632400" cy="247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7" name="Shape 1237"/>
          <p:cNvSpPr/>
          <p:nvPr/>
        </p:nvSpPr>
        <p:spPr>
          <a:xfrm>
            <a:off x="3876725" y="2599525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dog</a:t>
            </a:r>
          </a:p>
        </p:txBody>
      </p:sp>
      <p:sp>
        <p:nvSpPr>
          <p:cNvPr id="1235" name="Shape 1235"/>
          <p:cNvSpPr/>
          <p:nvPr/>
        </p:nvSpPr>
        <p:spPr>
          <a:xfrm>
            <a:off x="2794700" y="3021750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bag</a:t>
            </a:r>
          </a:p>
        </p:txBody>
      </p:sp>
      <p:sp>
        <p:nvSpPr>
          <p:cNvPr id="1238" name="Shape 1238"/>
          <p:cNvSpPr/>
          <p:nvPr/>
        </p:nvSpPr>
        <p:spPr>
          <a:xfrm>
            <a:off x="4877525" y="3094825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flat</a:t>
            </a:r>
          </a:p>
        </p:txBody>
      </p:sp>
      <p:sp>
        <p:nvSpPr>
          <p:cNvPr id="1239" name="Shape 1239"/>
          <p:cNvSpPr/>
          <p:nvPr/>
        </p:nvSpPr>
        <p:spPr>
          <a:xfrm>
            <a:off x="2222825" y="3793325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alf</a:t>
            </a:r>
          </a:p>
        </p:txBody>
      </p:sp>
      <p:sp>
        <p:nvSpPr>
          <p:cNvPr id="1240" name="Shape 1240"/>
          <p:cNvSpPr/>
          <p:nvPr/>
        </p:nvSpPr>
        <p:spPr>
          <a:xfrm>
            <a:off x="3158329" y="3793325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cat</a:t>
            </a:r>
          </a:p>
        </p:txBody>
      </p:sp>
      <p:sp>
        <p:nvSpPr>
          <p:cNvPr id="1241" name="Shape 1241"/>
          <p:cNvSpPr/>
          <p:nvPr/>
        </p:nvSpPr>
        <p:spPr>
          <a:xfrm>
            <a:off x="4367825" y="3774621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elf</a:t>
            </a:r>
          </a:p>
        </p:txBody>
      </p:sp>
      <p:sp>
        <p:nvSpPr>
          <p:cNvPr id="1242" name="Shape 1242"/>
          <p:cNvSpPr/>
          <p:nvPr/>
        </p:nvSpPr>
        <p:spPr>
          <a:xfrm>
            <a:off x="5331882" y="3774621"/>
            <a:ext cx="737100" cy="495300"/>
          </a:xfrm>
          <a:prstGeom prst="rect">
            <a:avLst/>
          </a:prstGeom>
          <a:solidFill>
            <a:srgbClr val="B1DD8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glut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Design Paradigm 1: Defer to TreeNode class</a:t>
            </a:r>
          </a:p>
        </p:txBody>
      </p:sp>
      <p:sp>
        <p:nvSpPr>
          <p:cNvPr id="1248" name="Shape 1248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V get(K k)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root.get(k);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class TreeNode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V get(K key)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400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comp = key.compareTo(item.key);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&lt; 0 &amp;&amp; left != null)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return left.get(key);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&gt; 0 &amp;&amp; right != null)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right.get(key);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== 0){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item.value;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null;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Design Paradigm 1: Defer to TreeNode class</a:t>
            </a:r>
          </a:p>
        </p:txBody>
      </p:sp>
      <p:sp>
        <p:nvSpPr>
          <p:cNvPr id="1254" name="Shape 1254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V get(K k)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root.get(k);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class TreeNode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V get(K key)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400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comp = key.compareTo(item.key);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&lt; 0 &amp;&amp; left != null)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return left.get(key);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&gt; 0 &amp;&amp; right != null)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right.get(key);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== 0){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item.value;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null;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5" name="Shape 1255"/>
          <p:cNvSpPr txBox="1"/>
          <p:nvPr/>
        </p:nvSpPr>
        <p:spPr>
          <a:xfrm>
            <a:off x="6356925" y="2580800"/>
            <a:ext cx="234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So many null checks :( </a:t>
            </a:r>
          </a:p>
        </p:txBody>
      </p:sp>
      <p:cxnSp>
        <p:nvCxnSpPr>
          <p:cNvPr id="1256" name="Shape 1256"/>
          <p:cNvCxnSpPr/>
          <p:nvPr/>
        </p:nvCxnSpPr>
        <p:spPr>
          <a:xfrm flipH="1">
            <a:off x="4491425" y="2716625"/>
            <a:ext cx="17025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7" name="Shape 1257"/>
          <p:cNvCxnSpPr/>
          <p:nvPr/>
        </p:nvCxnSpPr>
        <p:spPr>
          <a:xfrm flipH="1">
            <a:off x="5152450" y="2825300"/>
            <a:ext cx="1059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500">
                <a:solidFill>
                  <a:srgbClr val="1155CC"/>
                </a:solidFill>
              </a:rPr>
              <a:t>Design Paradigm 2: Static method that takes in TreeNodes</a:t>
            </a:r>
          </a:p>
        </p:txBody>
      </p:sp>
      <p:sp>
        <p:nvSpPr>
          <p:cNvPr id="1263" name="Shape 126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V get(K k) {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getHelper(k, root);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V getHelper(K key, TreeNode node) {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(node == null) {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return null;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} else {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400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comp = key.compareTo(node.item.key);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&lt; 0) {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getHelper(key, node.left);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&gt; 0) {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getHelper(key, node.right);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node.item.value;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indent="-6985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500">
                <a:solidFill>
                  <a:srgbClr val="1155CC"/>
                </a:solidFill>
              </a:rPr>
              <a:t>Design Paradigm 2: Static method that takes in TreeNodes</a:t>
            </a:r>
          </a:p>
        </p:txBody>
      </p:sp>
      <p:sp>
        <p:nvSpPr>
          <p:cNvPr id="1269" name="Shape 126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V get(K k)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getHelper(k, root);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static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V getHelper(K key, TreeNode node)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(node == null)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return null;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} else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400">
                <a:solidFill>
                  <a:srgbClr val="45AE3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comp = key.compareTo(node.item.key);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&lt; 0)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getHelper(key, node.left);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(comp &gt; 0)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getHelper(key, node.right);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" sz="1400">
                <a:solidFill>
                  <a:srgbClr val="9C20E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node.item.value;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270" name="Shape 1270"/>
          <p:cNvSpPr txBox="1"/>
          <p:nvPr/>
        </p:nvSpPr>
        <p:spPr>
          <a:xfrm>
            <a:off x="5867925" y="2073700"/>
            <a:ext cx="20736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Only one null check!</a:t>
            </a:r>
          </a:p>
        </p:txBody>
      </p:sp>
      <p:cxnSp>
        <p:nvCxnSpPr>
          <p:cNvPr id="1271" name="Shape 1271"/>
          <p:cNvCxnSpPr>
            <a:stCxn id="1270" idx="1"/>
          </p:cNvCxnSpPr>
          <p:nvPr/>
        </p:nvCxnSpPr>
        <p:spPr>
          <a:xfrm rot="10800000">
            <a:off x="2725725" y="2173300"/>
            <a:ext cx="31422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